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68" r:id="rId2"/>
    <p:sldId id="274" r:id="rId3"/>
    <p:sldId id="269" r:id="rId4"/>
    <p:sldId id="275" r:id="rId5"/>
    <p:sldId id="261" r:id="rId6"/>
    <p:sldId id="272" r:id="rId7"/>
    <p:sldId id="276" r:id="rId8"/>
    <p:sldId id="277" r:id="rId9"/>
    <p:sldId id="278" r:id="rId10"/>
    <p:sldId id="279" r:id="rId11"/>
    <p:sldId id="270" r:id="rId12"/>
    <p:sldId id="280" r:id="rId13"/>
    <p:sldId id="281" r:id="rId14"/>
    <p:sldId id="263" r:id="rId15"/>
    <p:sldId id="271" r:id="rId16"/>
    <p:sldId id="265" r:id="rId17"/>
    <p:sldId id="282" r:id="rId18"/>
    <p:sldId id="267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-8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80262-935D-DF4C-A9F5-8E4379E44A8C}" type="datetimeFigureOut">
              <a:rPr lang="en-US" smtClean="0"/>
              <a:pPr/>
              <a:t>5/30/14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4924A-231B-CC4E-BF8B-F255149A4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8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“Humankind has begun to play dice with the planet, without knowing all the rules of the game.” – McNeil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77BD-A020-BB41-8B31-9A85BD67CED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77BD-A020-BB41-8B31-9A85BD67CED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“Humankind has begun to play dice with the planet, without knowing all the rules of the game.” – McNeil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9C9142-209A-0E48-BF7D-B6B7F43E5FF6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77BD-A020-BB41-8B31-9A85BD67CED9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“Humankind has begun to play dice with the planet, without knowing all the rules of the game.” – McNeil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8BA4F1-DE25-D74F-9D1A-4417313C6C4D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77BD-A020-BB41-8B31-9A85BD67CED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77BD-A020-BB41-8B31-9A85BD67CED9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77BD-A020-BB41-8B31-9A85BD67CED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77BD-A020-BB41-8B31-9A85BD67CED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77BD-A020-BB41-8B31-9A85BD67CED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BC4F-06BD-F94C-8925-42991CD04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86DCB-A852-4E4B-9D9C-340973341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26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93B54-B791-5A47-9D30-864A08E8F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053" y="285750"/>
            <a:ext cx="822978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575" y="1600310"/>
            <a:ext cx="4069603" cy="4525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6825" y="1600310"/>
            <a:ext cx="4069603" cy="22367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6825" y="3889014"/>
            <a:ext cx="4069603" cy="2236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ECDF4-526C-5744-8498-D4988E3F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F6564-EE63-4C4D-B85F-F1D807EEC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D22E3-27C4-FC41-9204-1065F8088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03215-F35A-DF4E-A662-223D97BBF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651D-824F-774D-857C-71C95B52B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564D-1213-F341-A2D6-02E84B8DA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41F51-64DF-4D44-97CC-B03B62B92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37645-1FEC-A144-AC5D-F5F43FC21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3048C-4630-4640-A6B4-3C0E851C1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9E00215B-CEDD-8647-BABF-7FCE9DF3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gif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gif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200" dirty="0" smtClean="0">
                <a:solidFill>
                  <a:srgbClr val="008000"/>
                </a:solidFill>
              </a:rPr>
              <a:t>What does </a:t>
            </a:r>
            <a:r>
              <a:rPr lang="en-US" sz="4200" dirty="0" smtClean="0">
                <a:solidFill>
                  <a:srgbClr val="008000"/>
                </a:solidFill>
              </a:rPr>
              <a:t>“Going Green” </a:t>
            </a:r>
            <a:r>
              <a:rPr lang="en-US" sz="4200" dirty="0" smtClean="0">
                <a:solidFill>
                  <a:srgbClr val="008000"/>
                </a:solidFill>
              </a:rPr>
              <a:t>Mean?</a:t>
            </a:r>
          </a:p>
        </p:txBody>
      </p:sp>
      <p:pic>
        <p:nvPicPr>
          <p:cNvPr id="15364" name="Picture 11" descr="C:\Documents and Settings\Kate\Desktop\kermit-the-fr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90600"/>
            <a:ext cx="253682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Content Placeholder 13" descr="GoGreenEaglesLogo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664" b="-110"/>
          <a:stretch>
            <a:fillRect/>
          </a:stretch>
        </p:blipFill>
        <p:spPr>
          <a:xfrm>
            <a:off x="762000" y="762000"/>
            <a:ext cx="3165475" cy="2209800"/>
          </a:xfrm>
        </p:spPr>
      </p:pic>
      <p:pic>
        <p:nvPicPr>
          <p:cNvPr id="15367" name="Picture 8" descr="GreenComic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2781" y="3124200"/>
            <a:ext cx="71184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68309"/>
          </a:xfrm>
        </p:spPr>
        <p:txBody>
          <a:bodyPr/>
          <a:lstStyle/>
          <a:p>
            <a:pPr algn="ctr"/>
            <a:r>
              <a:rPr lang="en-US" sz="4200" b="0" dirty="0" err="1" smtClean="0">
                <a:solidFill>
                  <a:srgbClr val="008000"/>
                </a:solidFill>
              </a:rPr>
              <a:t>Millau</a:t>
            </a:r>
            <a:r>
              <a:rPr lang="en-US" sz="4200" b="0" dirty="0" smtClean="0">
                <a:solidFill>
                  <a:srgbClr val="008000"/>
                </a:solidFill>
              </a:rPr>
              <a:t> Bridge in France</a:t>
            </a:r>
            <a:endParaRPr lang="en-US" sz="4200" b="0" dirty="0">
              <a:solidFill>
                <a:srgbClr val="008000"/>
              </a:solidFill>
            </a:endParaRPr>
          </a:p>
        </p:txBody>
      </p:sp>
      <p:sp>
        <p:nvSpPr>
          <p:cNvPr id="18" name="Text Placeholder 6"/>
          <p:cNvSpPr txBox="1">
            <a:spLocks/>
          </p:cNvSpPr>
          <p:nvPr/>
        </p:nvSpPr>
        <p:spPr>
          <a:xfrm>
            <a:off x="0" y="5510184"/>
            <a:ext cx="9144000" cy="765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175" indent="-3175">
              <a:buClr>
                <a:schemeClr val="accent1"/>
              </a:buClr>
              <a:buSzPct val="10000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Sustainable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Innovation requires merging technology &amp; nature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Millau-bridge-fra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709"/>
            <a:ext cx="9144000" cy="468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90600"/>
            <a:ext cx="8001000" cy="37338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400" dirty="0" smtClean="0"/>
              <a:t>Understand &amp; Be Aware of Environmental Contamination &amp; Chemical Exposure</a:t>
            </a:r>
          </a:p>
          <a:p>
            <a:pPr>
              <a:spcBef>
                <a:spcPts val="1000"/>
              </a:spcBef>
            </a:pPr>
            <a:r>
              <a:rPr lang="en-US" sz="2400" dirty="0" smtClean="0"/>
              <a:t>Traditional </a:t>
            </a:r>
            <a:r>
              <a:rPr lang="en-US" sz="2400" dirty="0" err="1" smtClean="0"/>
              <a:t>vs</a:t>
            </a:r>
            <a:r>
              <a:rPr lang="en-US" sz="2400" dirty="0" smtClean="0"/>
              <a:t> Green Approaches</a:t>
            </a:r>
          </a:p>
          <a:p>
            <a:pPr marL="287338" indent="-287338" fontAlgn="auto">
              <a:lnSpc>
                <a:spcPct val="12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6600"/>
                </a:solidFill>
              </a:rPr>
              <a:t>Sustainability is a way of thinking</a:t>
            </a:r>
          </a:p>
          <a:p>
            <a:pPr marL="287338" indent="-287338" fontAlgn="auto">
              <a:lnSpc>
                <a:spcPct val="12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6600"/>
                </a:solidFill>
              </a:rPr>
              <a:t>We need to change the culture/mindset</a:t>
            </a:r>
          </a:p>
          <a:p>
            <a:pPr marL="287338" indent="-287338" fontAlgn="auto">
              <a:lnSpc>
                <a:spcPct val="12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6600"/>
                </a:solidFill>
              </a:rPr>
              <a:t>We must educate society in order to stimulate change</a:t>
            </a:r>
          </a:p>
          <a:p>
            <a:pPr marL="287338" indent="-287338" fontAlgn="auto">
              <a:lnSpc>
                <a:spcPct val="120000"/>
              </a:lnSpc>
              <a:spcAft>
                <a:spcPts val="0"/>
              </a:spcAft>
              <a:buClr>
                <a:schemeClr val="bg2"/>
              </a:buClr>
              <a:buSzPct val="90000"/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6600"/>
                </a:solidFill>
              </a:rPr>
              <a:t>Measuring “Greenness”?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75" tIns="46287" rIns="92575" bIns="46287" anchor="ctr">
            <a:prstTxWarp prst="textNoShape">
              <a:avLst/>
            </a:prstTxWarp>
          </a:bodyPr>
          <a:lstStyle/>
          <a:p>
            <a:pPr algn="ctr" defTabSz="923925" eaLnBrk="0" hangingPunct="0">
              <a:defRPr/>
            </a:pPr>
            <a:r>
              <a:rPr lang="en-US" sz="4200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Creating a Sustainable Culture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381000" y="2209800"/>
            <a:ext cx="8647113" cy="1854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7338" indent="-287338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/>
              <a:buChar char="•"/>
              <a:defRPr/>
            </a:pPr>
            <a:endParaRPr lang="en-US" dirty="0">
              <a:solidFill>
                <a:srgbClr val="FF66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68309"/>
          </a:xfrm>
        </p:spPr>
        <p:txBody>
          <a:bodyPr/>
          <a:lstStyle/>
          <a:p>
            <a:pPr algn="ctr"/>
            <a:r>
              <a:rPr lang="en-US" sz="4200" b="0" dirty="0" smtClean="0">
                <a:solidFill>
                  <a:srgbClr val="008000"/>
                </a:solidFill>
              </a:rPr>
              <a:t>Systems Thinking</a:t>
            </a:r>
            <a:endParaRPr lang="en-US" sz="4200" b="0" dirty="0">
              <a:solidFill>
                <a:srgbClr val="008000"/>
              </a:solidFill>
            </a:endParaRPr>
          </a:p>
        </p:txBody>
      </p:sp>
      <p:pic>
        <p:nvPicPr>
          <p:cNvPr id="16" name="Picture 15" descr="300px-Sustainable_development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8" y="2575168"/>
            <a:ext cx="4162856" cy="3122141"/>
          </a:xfrm>
          <a:prstGeom prst="rect">
            <a:avLst/>
          </a:prstGeom>
        </p:spPr>
      </p:pic>
      <p:pic>
        <p:nvPicPr>
          <p:cNvPr id="18" name="Picture 17" descr="lifecycle.jpg"/>
          <p:cNvPicPr>
            <a:picLocks noChangeAspect="1"/>
          </p:cNvPicPr>
          <p:nvPr/>
        </p:nvPicPr>
        <p:blipFill>
          <a:blip r:embed="rId4"/>
          <a:srcRect t="8447"/>
          <a:stretch>
            <a:fillRect/>
          </a:stretch>
        </p:blipFill>
        <p:spPr bwMode="auto">
          <a:xfrm>
            <a:off x="4315254" y="2286000"/>
            <a:ext cx="4828746" cy="3608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6"/>
          <p:cNvSpPr txBox="1">
            <a:spLocks/>
          </p:cNvSpPr>
          <p:nvPr/>
        </p:nvSpPr>
        <p:spPr>
          <a:xfrm>
            <a:off x="454303" y="1006231"/>
            <a:ext cx="8305800" cy="1949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“Insanity is doing the same thing over and over again and expecting different results.”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Albert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Einstein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9429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 algn="ctr">
              <a:buClr>
                <a:schemeClr val="accent1"/>
              </a:buClr>
              <a:buSzPct val="100000"/>
            </a:pPr>
            <a:r>
              <a:rPr lang="en-US" sz="2400" dirty="0" smtClean="0">
                <a:solidFill>
                  <a:schemeClr val="accent2"/>
                </a:solidFill>
              </a:rPr>
              <a:t>Sustainability is a mindset</a:t>
            </a:r>
          </a:p>
        </p:txBody>
      </p:sp>
      <p:sp>
        <p:nvSpPr>
          <p:cNvPr id="10" name="Circular Arrow 9"/>
          <p:cNvSpPr/>
          <p:nvPr/>
        </p:nvSpPr>
        <p:spPr>
          <a:xfrm>
            <a:off x="4876800" y="3124200"/>
            <a:ext cx="457200" cy="304800"/>
          </a:xfrm>
          <a:prstGeom prst="circularArrow">
            <a:avLst/>
          </a:prstGeom>
          <a:scene3d>
            <a:camera prst="orthographicFront">
              <a:rot lat="0" lon="0" rev="29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934200" y="1600200"/>
            <a:ext cx="198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Product </a:t>
            </a:r>
            <a:r>
              <a:rPr lang="en-US" dirty="0" err="1">
                <a:solidFill>
                  <a:srgbClr val="FF0000"/>
                </a:solidFill>
              </a:rPr>
              <a:t>vs</a:t>
            </a:r>
            <a:r>
              <a:rPr lang="en-US" dirty="0">
                <a:solidFill>
                  <a:srgbClr val="FF0000"/>
                </a:solidFill>
              </a:rPr>
              <a:t> Production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68309"/>
          </a:xfrm>
        </p:spPr>
        <p:txBody>
          <a:bodyPr/>
          <a:lstStyle/>
          <a:p>
            <a:pPr algn="ctr"/>
            <a:r>
              <a:rPr lang="en-US" sz="4200" b="0" dirty="0" smtClean="0">
                <a:solidFill>
                  <a:srgbClr val="008000"/>
                </a:solidFill>
              </a:rPr>
              <a:t>The Role of Green Chemistry</a:t>
            </a:r>
            <a:endParaRPr lang="en-US" sz="4200" b="0" dirty="0">
              <a:solidFill>
                <a:srgbClr val="008000"/>
              </a:solidFill>
            </a:endParaRPr>
          </a:p>
        </p:txBody>
      </p:sp>
      <p:sp>
        <p:nvSpPr>
          <p:cNvPr id="18" name="Text Placeholder 6"/>
          <p:cNvSpPr txBox="1">
            <a:spLocks/>
          </p:cNvSpPr>
          <p:nvPr/>
        </p:nvSpPr>
        <p:spPr>
          <a:xfrm>
            <a:off x="272191" y="1087263"/>
            <a:ext cx="5175281" cy="5008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6538" indent="-236538">
              <a:spcAft>
                <a:spcPts val="600"/>
              </a:spcAft>
              <a:buClr>
                <a:schemeClr val="accent1"/>
              </a:buClr>
              <a:buSzPct val="100000"/>
              <a:buFont typeface="Lucida Grande"/>
              <a:buChar char="*"/>
            </a:pPr>
            <a:r>
              <a:rPr lang="en-US" sz="2400" dirty="0" smtClean="0">
                <a:solidFill>
                  <a:schemeClr val="accent2"/>
                </a:solidFill>
              </a:rPr>
              <a:t>Green Chemistry is a tool for a Sustainable Future</a:t>
            </a:r>
          </a:p>
          <a:p>
            <a:pPr marL="236538" lvl="1" indent="-236538">
              <a:spcAft>
                <a:spcPts val="600"/>
              </a:spcAft>
              <a:buClr>
                <a:schemeClr val="accent1"/>
              </a:buClr>
              <a:buSzPct val="100000"/>
              <a:buFont typeface="Lucida Grande"/>
              <a:buChar char="*"/>
            </a:pPr>
            <a:r>
              <a:rPr lang="en-US" sz="2400" dirty="0" smtClean="0">
                <a:solidFill>
                  <a:schemeClr val="accent2"/>
                </a:solidFill>
                <a:ea typeface="Arial" pitchFamily="-65" charset="0"/>
                <a:cs typeface="Arial" pitchFamily="-65" charset="0"/>
              </a:rPr>
              <a:t>Incorporation of sustainable thinking in experimental design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 marL="236538" indent="-236538">
              <a:spcAft>
                <a:spcPts val="600"/>
              </a:spcAft>
              <a:buClr>
                <a:schemeClr val="accent1"/>
              </a:buClr>
              <a:buSzPct val="100000"/>
              <a:buFont typeface="Lucida Grande"/>
              <a:buChar char="*"/>
            </a:pPr>
            <a:r>
              <a:rPr lang="en-US" sz="2400" dirty="0" smtClean="0">
                <a:solidFill>
                  <a:schemeClr val="accent2"/>
                </a:solidFill>
              </a:rPr>
              <a:t>We must educate students about GC in a way that encourages application of their knowledge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273108" y="2622974"/>
            <a:ext cx="5112933" cy="3473026"/>
          </a:xfrm>
          <a:prstGeom prst="rect">
            <a:avLst/>
          </a:prstGeom>
        </p:spPr>
        <p:txBody>
          <a:bodyPr/>
          <a:lstStyle/>
          <a:p>
            <a:pPr marL="287338" indent="-287338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Arial"/>
              <a:buChar char="•"/>
              <a:defRPr/>
            </a:pPr>
            <a:endParaRPr lang="en-US" sz="2000" dirty="0">
              <a:solidFill>
                <a:schemeClr val="accent2"/>
              </a:solidFill>
              <a:latin typeface="+mn-lt"/>
              <a:ea typeface="Arial" pitchFamily="-65" charset="0"/>
              <a:cs typeface="Arial" pitchFamily="-65" charset="0"/>
            </a:endParaRPr>
          </a:p>
        </p:txBody>
      </p:sp>
      <p:pic>
        <p:nvPicPr>
          <p:cNvPr id="9" name="Picture Placeholder 8" descr="green_chemistry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-2999" b="1877"/>
          <a:stretch>
            <a:fillRect/>
          </a:stretch>
        </p:blipFill>
        <p:spPr>
          <a:xfrm rot="194096">
            <a:off x="6735335" y="1589111"/>
            <a:ext cx="2359142" cy="182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eenChemistry.jpg"/>
          <p:cNvPicPr>
            <a:picLocks noChangeAspect="1"/>
          </p:cNvPicPr>
          <p:nvPr/>
        </p:nvPicPr>
        <p:blipFill>
          <a:blip r:embed="rId4"/>
          <a:srcRect r="46374"/>
          <a:stretch>
            <a:fillRect/>
          </a:stretch>
        </p:blipFill>
        <p:spPr>
          <a:xfrm>
            <a:off x="5447472" y="1087263"/>
            <a:ext cx="1282903" cy="2913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lifecycle.jpg"/>
          <p:cNvPicPr>
            <a:picLocks noChangeAspect="1"/>
          </p:cNvPicPr>
          <p:nvPr/>
        </p:nvPicPr>
        <p:blipFill>
          <a:blip r:embed="rId5"/>
          <a:srcRect t="8447"/>
          <a:stretch>
            <a:fillRect/>
          </a:stretch>
        </p:blipFill>
        <p:spPr bwMode="auto">
          <a:xfrm>
            <a:off x="5370273" y="4038600"/>
            <a:ext cx="3773728" cy="281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ircular Arrow 11"/>
          <p:cNvSpPr/>
          <p:nvPr/>
        </p:nvSpPr>
        <p:spPr>
          <a:xfrm>
            <a:off x="5961674" y="4840713"/>
            <a:ext cx="347686" cy="229127"/>
          </a:xfrm>
          <a:prstGeom prst="circularArrow">
            <a:avLst/>
          </a:prstGeom>
          <a:scene3d>
            <a:camera prst="orthographicFront">
              <a:rot lat="0" lon="0" rev="29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4200" dirty="0" smtClean="0">
                <a:solidFill>
                  <a:srgbClr val="008000"/>
                </a:solidFill>
              </a:rPr>
              <a:t>Introduction to Green Chemistry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6345" y="639399"/>
            <a:ext cx="8458200" cy="6096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Chapter 5</a:t>
            </a:r>
          </a:p>
          <a:p>
            <a:r>
              <a:rPr lang="en-US" sz="2400" dirty="0" smtClean="0"/>
              <a:t>How do we deal with Chemical Exposure?</a:t>
            </a:r>
          </a:p>
          <a:p>
            <a:pPr lvl="1"/>
            <a:r>
              <a:rPr lang="en-US" sz="2400" dirty="0" smtClean="0"/>
              <a:t>Traditional Approaches</a:t>
            </a:r>
          </a:p>
          <a:p>
            <a:pPr lvl="2"/>
            <a:r>
              <a:rPr lang="en-US" dirty="0" smtClean="0"/>
              <a:t>Minimize risk by limiting exposure &amp; reducing quantities used</a:t>
            </a:r>
          </a:p>
          <a:p>
            <a:pPr lvl="3"/>
            <a:r>
              <a:rPr lang="en-US" sz="2400" dirty="0" smtClean="0"/>
              <a:t>“scrubbers”</a:t>
            </a:r>
          </a:p>
          <a:p>
            <a:pPr lvl="3"/>
            <a:r>
              <a:rPr lang="en-US" sz="2400" dirty="0" smtClean="0"/>
              <a:t>Treatment of waste water</a:t>
            </a:r>
          </a:p>
          <a:p>
            <a:pPr lvl="3"/>
            <a:r>
              <a:rPr lang="en-US" sz="2400" dirty="0" smtClean="0"/>
              <a:t>Incineration</a:t>
            </a:r>
          </a:p>
          <a:p>
            <a:pPr lvl="3"/>
            <a:r>
              <a:rPr lang="en-US" sz="2400" dirty="0" smtClean="0"/>
              <a:t>Chemical treatment</a:t>
            </a:r>
          </a:p>
          <a:p>
            <a:pPr lvl="3"/>
            <a:r>
              <a:rPr lang="en-US" sz="2400" dirty="0" smtClean="0"/>
              <a:t>Waste minimization</a:t>
            </a:r>
          </a:p>
          <a:p>
            <a:pPr lvl="1"/>
            <a:r>
              <a:rPr lang="en-US" sz="2400" dirty="0" smtClean="0"/>
              <a:t>Green Chemistry Strategies</a:t>
            </a:r>
          </a:p>
          <a:p>
            <a:pPr lvl="2"/>
            <a:r>
              <a:rPr lang="en-US" dirty="0" smtClean="0"/>
              <a:t>Minimize risk by striving to eliminate or reduce use &amp; generation of hazardous substances</a:t>
            </a:r>
          </a:p>
          <a:p>
            <a:pPr lvl="3">
              <a:buFontTx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Risk = </a:t>
            </a:r>
            <a:r>
              <a:rPr lang="en-US" sz="2400" dirty="0" err="1" smtClean="0">
                <a:solidFill>
                  <a:srgbClr val="0000FF"/>
                </a:solidFill>
              </a:rPr>
              <a:t>f(exposure</a:t>
            </a:r>
            <a:r>
              <a:rPr lang="en-US" sz="2400" dirty="0" smtClean="0">
                <a:solidFill>
                  <a:srgbClr val="0000FF"/>
                </a:solidFill>
              </a:rPr>
              <a:t>, hazard)</a:t>
            </a:r>
            <a:endParaRPr lang="en-US" sz="2400" dirty="0" smtClean="0"/>
          </a:p>
          <a:p>
            <a:pPr lvl="3"/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8000"/>
                </a:solidFill>
              </a:rPr>
              <a:t>12 Principles of Green </a:t>
            </a:r>
            <a:br>
              <a:rPr lang="en-US" sz="4000" dirty="0" smtClean="0">
                <a:solidFill>
                  <a:srgbClr val="008000"/>
                </a:solidFill>
              </a:rPr>
            </a:br>
            <a:r>
              <a:rPr lang="en-US" sz="4000" dirty="0" smtClean="0">
                <a:solidFill>
                  <a:srgbClr val="008000"/>
                </a:solidFill>
              </a:rPr>
              <a:t>Chemistry and Engineering</a:t>
            </a:r>
          </a:p>
        </p:txBody>
      </p:sp>
      <p:sp>
        <p:nvSpPr>
          <p:cNvPr id="19459" name="Content Placeholder 5"/>
          <p:cNvSpPr>
            <a:spLocks noGrp="1"/>
          </p:cNvSpPr>
          <p:nvPr>
            <p:ph idx="1"/>
          </p:nvPr>
        </p:nvSpPr>
        <p:spPr>
          <a:xfrm>
            <a:off x="0" y="1143000"/>
            <a:ext cx="4572000" cy="57150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400" dirty="0" smtClean="0"/>
              <a:t>Waste Prevention</a:t>
            </a:r>
          </a:p>
          <a:p>
            <a:pPr eaLnBrk="1" hangingPunct="1">
              <a:defRPr/>
            </a:pPr>
            <a:r>
              <a:rPr lang="en-US" sz="2400" dirty="0" smtClean="0"/>
              <a:t>Atom Economy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Less Hazardous Chemical Synthesis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Designing Safer Products 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Safer Solvents and Auxiliaries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Design for Energy Efficiency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Use of Renewable </a:t>
            </a:r>
            <a:r>
              <a:rPr lang="en-US" sz="2400" dirty="0" err="1" smtClean="0">
                <a:sym typeface="Symbol" charset="2"/>
              </a:rPr>
              <a:t>Feedstocks</a:t>
            </a:r>
            <a:endParaRPr lang="en-US" sz="2400" dirty="0" smtClean="0">
              <a:sym typeface="Symbol" charset="2"/>
            </a:endParaRP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Reduce Derivatives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Catalysis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Design for Degradation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Real-time Analysis for Pollution Prevention</a:t>
            </a:r>
          </a:p>
          <a:p>
            <a:pPr eaLnBrk="1" hangingPunct="1">
              <a:defRPr/>
            </a:pPr>
            <a:r>
              <a:rPr lang="en-US" sz="2400" dirty="0" smtClean="0">
                <a:sym typeface="Symbol" charset="2"/>
              </a:rPr>
              <a:t>Accident Prevention</a:t>
            </a:r>
            <a:endParaRPr lang="en-US" sz="2400" dirty="0" smtClean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4572000" y="1143000"/>
            <a:ext cx="4572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Prevention Instead of Treatment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Inherent Rather Than Circumstantial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Design for Separation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Maximize Efficiency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Output-Pulled Versus Input-Pushed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Conserve Complexity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Durability Rather Than Immortality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Meet Need, Minimize Excess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Minimize Material Diversity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Integrate Material and Energy Flows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Design for Commercial “Afterlife”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+mn-ea"/>
                <a:cs typeface="+mn-cs"/>
                <a:sym typeface="Symbol" charset="2"/>
              </a:rPr>
              <a:t>Renewable Rather Than Depleting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kern="0" dirty="0"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kern="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4200" dirty="0" smtClean="0">
                <a:solidFill>
                  <a:srgbClr val="008000"/>
                </a:solidFill>
              </a:rPr>
              <a:t>The Role of this Class</a:t>
            </a:r>
          </a:p>
        </p:txBody>
      </p:sp>
      <p:sp>
        <p:nvSpPr>
          <p:cNvPr id="8" name="Text Box 1046"/>
          <p:cNvSpPr txBox="1">
            <a:spLocks noChangeArrowheads="1"/>
          </p:cNvSpPr>
          <p:nvPr/>
        </p:nvSpPr>
        <p:spPr bwMode="auto">
          <a:xfrm>
            <a:off x="0" y="860425"/>
            <a:ext cx="9144000" cy="558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1026" tIns="20514" rIns="41026" bIns="20514">
            <a:prstTxWarp prst="textNoShape">
              <a:avLst/>
            </a:prstTxWarp>
            <a:spAutoFit/>
          </a:bodyPr>
          <a:lstStyle/>
          <a:p>
            <a:pPr marL="230188" indent="-230188">
              <a:spcBef>
                <a:spcPts val="400"/>
              </a:spcBef>
              <a:buSzPct val="90000"/>
              <a:buFont typeface="Arial" charset="0"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"/>
                <a:ea typeface="Arial" pitchFamily="-65" charset="0"/>
                <a:cs typeface="Arial"/>
              </a:rPr>
              <a:t>Green Chemistry Experience VS Green Chemistry Labs </a:t>
            </a:r>
          </a:p>
          <a:p>
            <a:pPr marL="230188" indent="-230188">
              <a:spcBef>
                <a:spcPts val="400"/>
              </a:spcBef>
              <a:buSzPct val="90000"/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Incorporated labs to teach techniques and green chemistry</a:t>
            </a:r>
          </a:p>
          <a:p>
            <a:pPr marL="687388" lvl="1" indent="-230188">
              <a:spcBef>
                <a:spcPts val="400"/>
              </a:spcBef>
              <a:buSzPct val="90000"/>
              <a:buFont typeface="Arial" charset="0"/>
              <a:buChar char="•"/>
            </a:pPr>
            <a:r>
              <a:rPr lang="en-US" sz="2400" dirty="0" err="1" smtClean="0">
                <a:latin typeface="Arial"/>
                <a:cs typeface="Arial"/>
              </a:rPr>
              <a:t>Solventless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Aldol</a:t>
            </a:r>
            <a:endParaRPr lang="en-US" sz="2400" dirty="0" smtClean="0">
              <a:latin typeface="Arial"/>
              <a:cs typeface="Arial"/>
            </a:endParaRPr>
          </a:p>
          <a:p>
            <a:pPr marL="687388" lvl="1" indent="-230188">
              <a:spcBef>
                <a:spcPts val="400"/>
              </a:spcBef>
              <a:buSzPct val="90000"/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Acid/Base Extraction</a:t>
            </a:r>
          </a:p>
          <a:p>
            <a:pPr marL="687388" lvl="1" indent="-230188">
              <a:spcBef>
                <a:spcPts val="400"/>
              </a:spcBef>
              <a:buSzPct val="90000"/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Biosynthesis of Ethanol</a:t>
            </a:r>
          </a:p>
          <a:p>
            <a:pPr marL="687388" lvl="1" indent="-230188">
              <a:spcBef>
                <a:spcPts val="400"/>
              </a:spcBef>
              <a:buSzPct val="90000"/>
              <a:buFont typeface="Arial" charset="0"/>
              <a:buChar char="•"/>
            </a:pPr>
            <a:r>
              <a:rPr lang="en-US" sz="2400" dirty="0" err="1" smtClean="0">
                <a:latin typeface="Arial"/>
                <a:cs typeface="Arial"/>
              </a:rPr>
              <a:t>Friedel</a:t>
            </a:r>
            <a:r>
              <a:rPr lang="en-US" sz="2400" dirty="0" smtClean="0">
                <a:latin typeface="Arial"/>
                <a:cs typeface="Arial"/>
              </a:rPr>
              <a:t>-Crafts </a:t>
            </a:r>
            <a:r>
              <a:rPr lang="en-US" sz="2400" dirty="0" err="1" smtClean="0">
                <a:latin typeface="Arial"/>
                <a:cs typeface="Arial"/>
              </a:rPr>
              <a:t>Acetylation</a:t>
            </a:r>
            <a:endParaRPr lang="en-US" sz="2400" dirty="0" smtClean="0">
              <a:latin typeface="Arial"/>
              <a:cs typeface="Arial"/>
            </a:endParaRPr>
          </a:p>
          <a:p>
            <a:pPr marL="687388" lvl="1" indent="-230188">
              <a:spcBef>
                <a:spcPts val="400"/>
              </a:spcBef>
              <a:buSzPct val="90000"/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Isolation of Spearmint Oil Components</a:t>
            </a:r>
          </a:p>
          <a:p>
            <a:pPr marL="687388" lvl="1" indent="-230188">
              <a:spcBef>
                <a:spcPts val="400"/>
              </a:spcBef>
              <a:buSzPct val="90000"/>
              <a:buFont typeface="Arial" charset="0"/>
              <a:buChar char="•"/>
            </a:pPr>
            <a:r>
              <a:rPr lang="en-US" dirty="0" smtClean="0">
                <a:latin typeface="Arial"/>
                <a:cs typeface="Arial"/>
              </a:rPr>
              <a:t>3-step “green” synthesis where YOU apply previous knowledge</a:t>
            </a:r>
          </a:p>
          <a:p>
            <a:pPr marL="230188" indent="-230188" fontAlgn="auto"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Analyze greenness of current experiments</a:t>
            </a:r>
          </a:p>
          <a:p>
            <a:pPr marL="687388" lvl="1" indent="-230188" fontAlgn="auto"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Percent Yield, Atom Economy, Atom Efficiency, Effective Mass Yield, E-Factor</a:t>
            </a:r>
          </a:p>
          <a:p>
            <a:pPr marL="230188" indent="-230188" fontAlgn="auto"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Suggest revisions to experiments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4200" dirty="0" smtClean="0">
                <a:solidFill>
                  <a:srgbClr val="008000"/>
                </a:solidFill>
              </a:rPr>
              <a:t>Green Chemistry Metrics</a:t>
            </a:r>
          </a:p>
        </p:txBody>
      </p:sp>
      <p:sp>
        <p:nvSpPr>
          <p:cNvPr id="20485" name="Content Placeholder 5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181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Percent (Chemical) Yield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	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  <a:p>
            <a:pPr eaLnBrk="1" hangingPunct="1"/>
            <a:r>
              <a:rPr lang="en-US" sz="2400" dirty="0" smtClean="0"/>
              <a:t>Atom Economy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lvl="1" eaLnBrk="1" hangingPunct="1"/>
            <a:r>
              <a:rPr lang="en-US" sz="2000" dirty="0" smtClean="0">
                <a:solidFill>
                  <a:srgbClr val="FF0000"/>
                </a:solidFill>
              </a:rPr>
              <a:t>How much of the reactants remain in the final product</a:t>
            </a:r>
          </a:p>
          <a:p>
            <a:pPr lvl="1" eaLnBrk="1" hangingPunct="1"/>
            <a:r>
              <a:rPr lang="en-US" sz="2000" dirty="0" smtClean="0">
                <a:solidFill>
                  <a:srgbClr val="FF0000"/>
                </a:solidFill>
              </a:rPr>
              <a:t>Does not account for solvents, reagents, reaction yield, and reactant molar excess</a:t>
            </a:r>
          </a:p>
          <a:p>
            <a:pPr eaLnBrk="1" hangingPunct="1"/>
            <a:r>
              <a:rPr lang="en-US" sz="2400" dirty="0" smtClean="0"/>
              <a:t>Atom Efficiency</a:t>
            </a:r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>
              <a:buFontTx/>
              <a:buNone/>
            </a:pPr>
            <a:r>
              <a:rPr lang="en-US" sz="2400" dirty="0" smtClean="0"/>
              <a:t>		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486400" cy="714375"/>
          </a:xfrm>
          <a:prstGeom prst="rect">
            <a:avLst/>
          </a:prstGeom>
          <a:noFill/>
          <a:extLst/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000375"/>
            <a:ext cx="52578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5486400" cy="323850"/>
          </a:xfrm>
          <a:prstGeom prst="rect">
            <a:avLst/>
          </a:prstGeom>
          <a:noFill/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4200" dirty="0" smtClean="0">
                <a:solidFill>
                  <a:srgbClr val="008000"/>
                </a:solidFill>
              </a:rPr>
              <a:t>Green Chemistry Metrics (cont)</a:t>
            </a:r>
          </a:p>
        </p:txBody>
      </p:sp>
      <p:sp>
        <p:nvSpPr>
          <p:cNvPr id="20485" name="Content Placeholder 5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181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Effective Mass Yield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	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r>
              <a:rPr lang="en-US" sz="2000" dirty="0" smtClean="0">
                <a:solidFill>
                  <a:srgbClr val="FF0000"/>
                </a:solidFill>
              </a:rPr>
              <a:t>What is benign?  Who decides?</a:t>
            </a:r>
          </a:p>
          <a:p>
            <a:pPr lvl="1" eaLnBrk="1" hangingPunct="1"/>
            <a:r>
              <a:rPr lang="en-US" sz="2000" dirty="0" smtClean="0">
                <a:solidFill>
                  <a:srgbClr val="FF0000"/>
                </a:solidFill>
              </a:rPr>
              <a:t>Ignores </a:t>
            </a:r>
            <a:r>
              <a:rPr lang="en-US" sz="2000" dirty="0" err="1" smtClean="0">
                <a:solidFill>
                  <a:srgbClr val="FF0000"/>
                </a:solidFill>
              </a:rPr>
              <a:t>stoichiometry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 eaLnBrk="1" hangingPunct="1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400" dirty="0" smtClean="0"/>
              <a:t>E-Factor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lvl="1" eaLnBrk="1" hangingPunct="1"/>
            <a:r>
              <a:rPr lang="en-US" sz="2000" dirty="0" smtClean="0">
                <a:solidFill>
                  <a:srgbClr val="FF0000"/>
                </a:solidFill>
              </a:rPr>
              <a:t>Typically split into 2 sub-categories: organic &amp; aqueous waste</a:t>
            </a:r>
          </a:p>
          <a:p>
            <a:pPr lvl="1" eaLnBrk="1" hangingPunct="1"/>
            <a:r>
              <a:rPr lang="en-US" sz="2000" dirty="0" smtClean="0">
                <a:solidFill>
                  <a:srgbClr val="FF0000"/>
                </a:solidFill>
              </a:rPr>
              <a:t>Smaller is better</a:t>
            </a:r>
            <a:endParaRPr lang="en-US" sz="2400" dirty="0" smtClean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>
              <a:buFontTx/>
              <a:buNone/>
            </a:pPr>
            <a:r>
              <a:rPr lang="en-US" sz="2400" dirty="0" smtClean="0"/>
              <a:t>		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600200"/>
            <a:ext cx="4991100" cy="7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3711575" cy="7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68309"/>
          </a:xfrm>
        </p:spPr>
        <p:txBody>
          <a:bodyPr/>
          <a:lstStyle/>
          <a:p>
            <a:pPr algn="ctr"/>
            <a:r>
              <a:rPr lang="en-US" sz="4200" b="0" dirty="0" smtClean="0">
                <a:solidFill>
                  <a:srgbClr val="008000"/>
                </a:solidFill>
              </a:rPr>
              <a:t>Sustainability</a:t>
            </a:r>
            <a:endParaRPr lang="en-US" sz="4200" b="0" dirty="0">
              <a:solidFill>
                <a:srgbClr val="008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4303" y="1089756"/>
            <a:ext cx="4557230" cy="278813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“To meet the needs of the present without compromising the ability of future generations to meet their own needs.”</a:t>
            </a:r>
          </a:p>
          <a:p>
            <a:r>
              <a:rPr lang="en-US" sz="2400" dirty="0" smtClean="0"/>
              <a:t>– </a:t>
            </a:r>
            <a:r>
              <a:rPr lang="en-US" sz="2400" dirty="0" err="1" smtClean="0"/>
              <a:t>Brundtland</a:t>
            </a:r>
            <a:r>
              <a:rPr lang="en-US" sz="2400" dirty="0" smtClean="0"/>
              <a:t> Commission, United Nations, 1987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457200" y="4191000"/>
            <a:ext cx="5284076" cy="2084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“In every deliberation, we must consider the impact on the seventh </a:t>
            </a:r>
            <a:r>
              <a:rPr lang="en-US" sz="2400" dirty="0" smtClean="0">
                <a:solidFill>
                  <a:schemeClr val="accent6"/>
                </a:solidFill>
              </a:rPr>
              <a:t>generation”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lang="en-US" sz="2400" dirty="0" smtClean="0"/>
              <a:t>The Constitution of the Iroquois Nations, ca 1100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Placeholder 13" descr="Iroquois_final-nobkground.gif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-8799" b="-8799"/>
          <a:stretch>
            <a:fillRect/>
          </a:stretch>
        </p:blipFill>
        <p:spPr>
          <a:xfrm rot="194096">
            <a:off x="6083701" y="3714470"/>
            <a:ext cx="2269990" cy="308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UNNA0001.GIF"/>
          <p:cNvPicPr>
            <a:picLocks noChangeAspect="1"/>
          </p:cNvPicPr>
          <p:nvPr/>
        </p:nvPicPr>
        <p:blipFill>
          <a:blip r:embed="rId4"/>
          <a:srcRect l="23196" t="14229" r="24227" b="13703"/>
          <a:stretch>
            <a:fillRect/>
          </a:stretch>
        </p:blipFill>
        <p:spPr>
          <a:xfrm>
            <a:off x="5848040" y="1089756"/>
            <a:ext cx="2590800" cy="237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Placeholder 14" descr="winston-churchill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-418" b="-768"/>
          <a:stretch>
            <a:fillRect/>
          </a:stretch>
        </p:blipFill>
        <p:spPr>
          <a:xfrm rot="194096">
            <a:off x="5288275" y="1720000"/>
            <a:ext cx="3497263" cy="2814638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4557713" cy="2787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6"/>
                </a:solidFill>
              </a:rPr>
              <a:t>“The era of procrastination, of half-measures, of soothing and baffling expedients, of delays is coming to its close.  In its place we re entering a period of consequences.” </a:t>
            </a:r>
          </a:p>
          <a:p>
            <a:pPr>
              <a:defRPr/>
            </a:pPr>
            <a:r>
              <a:rPr lang="en-US" sz="2400" dirty="0" smtClean="0"/>
              <a:t>– Winston Churchill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4200" b="0" dirty="0" smtClean="0">
                <a:solidFill>
                  <a:srgbClr val="008000"/>
                </a:solidFill>
              </a:rPr>
              <a:t>Why Is Sustainability Important?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68309"/>
          </a:xfrm>
        </p:spPr>
        <p:txBody>
          <a:bodyPr/>
          <a:lstStyle/>
          <a:p>
            <a:pPr algn="ctr"/>
            <a:r>
              <a:rPr lang="en-US" sz="4200" b="0" dirty="0" smtClean="0">
                <a:solidFill>
                  <a:srgbClr val="008000"/>
                </a:solidFill>
              </a:rPr>
              <a:t>Disposable Society</a:t>
            </a:r>
            <a:endParaRPr lang="en-US" sz="4200" b="0" dirty="0">
              <a:solidFill>
                <a:srgbClr val="008000"/>
              </a:solidFill>
            </a:endParaRPr>
          </a:p>
        </p:txBody>
      </p:sp>
      <p:sp>
        <p:nvSpPr>
          <p:cNvPr id="18" name="Text Placeholder 6"/>
          <p:cNvSpPr txBox="1">
            <a:spLocks/>
          </p:cNvSpPr>
          <p:nvPr/>
        </p:nvSpPr>
        <p:spPr>
          <a:xfrm>
            <a:off x="0" y="4995769"/>
            <a:ext cx="5029200" cy="127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6538" indent="-236538">
              <a:buClr>
                <a:schemeClr val="accent1"/>
              </a:buClr>
              <a:buSzPct val="10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buClr>
                <a:schemeClr val="accent1"/>
              </a:buClr>
              <a:buSzPct val="100000"/>
            </a:pPr>
            <a:r>
              <a:rPr lang="en-US" sz="2400" dirty="0" smtClean="0">
                <a:solidFill>
                  <a:schemeClr val="accent2"/>
                </a:solidFill>
              </a:rPr>
              <a:t>140 million cell phones disposed in US in 2007, 10% recycled</a:t>
            </a:r>
          </a:p>
        </p:txBody>
      </p:sp>
      <p:pic>
        <p:nvPicPr>
          <p:cNvPr id="11" name="Picture 10" descr="marinedebrisonhawaiiancoast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425" y="820709"/>
            <a:ext cx="3274522" cy="245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eat-pacific-garbage-pat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3124200" cy="179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aiti-borde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802" y="2941584"/>
            <a:ext cx="3552198" cy="2435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ellphones2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214289"/>
            <a:ext cx="3273425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6547947" y="820708"/>
            <a:ext cx="2596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en-US" sz="2400" dirty="0" smtClean="0">
                <a:solidFill>
                  <a:schemeClr val="accent2"/>
                </a:solidFill>
              </a:rPr>
              <a:t>5.1 billion lbs PET bottles/jars used by US in 2009, 28% recycled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400" y="5385989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buClr>
                <a:schemeClr val="accent1"/>
              </a:buClr>
              <a:buSzPct val="100000"/>
              <a:buFont typeface="Lucida Grande"/>
              <a:buChar char="*"/>
            </a:pPr>
            <a:r>
              <a:rPr lang="en-US" sz="2400" dirty="0" smtClean="0">
                <a:solidFill>
                  <a:schemeClr val="accent2"/>
                </a:solidFill>
              </a:rPr>
              <a:t>Batteries</a:t>
            </a:r>
          </a:p>
          <a:p>
            <a:pPr marL="236538" indent="-236538">
              <a:buClr>
                <a:schemeClr val="accent1"/>
              </a:buClr>
              <a:buSzPct val="100000"/>
              <a:buFont typeface="Lucida Grande"/>
              <a:buChar char="*"/>
            </a:pPr>
            <a:r>
              <a:rPr lang="en-US" sz="2400" dirty="0" smtClean="0">
                <a:solidFill>
                  <a:schemeClr val="accent2"/>
                </a:solidFill>
              </a:rPr>
              <a:t>Computers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200" dirty="0" smtClean="0">
                <a:solidFill>
                  <a:srgbClr val="008000"/>
                </a:solidFill>
              </a:rPr>
              <a:t>Chemical Exposure &amp; Environmental Contamination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Chapter 3</a:t>
            </a:r>
          </a:p>
          <a:p>
            <a:r>
              <a:rPr lang="en-US" sz="2400" dirty="0" smtClean="0"/>
              <a:t>How are chemicals released into the environment?</a:t>
            </a:r>
          </a:p>
          <a:p>
            <a:r>
              <a:rPr lang="en-US" sz="2400" dirty="0" smtClean="0"/>
              <a:t>What are the impacts on the environment?</a:t>
            </a:r>
          </a:p>
          <a:p>
            <a:pPr lvl="1"/>
            <a:r>
              <a:rPr lang="en-US" sz="2400" dirty="0" smtClean="0"/>
              <a:t>The list of potentially hazardous compounds is large BUT many organic compounds are not harmful</a:t>
            </a:r>
          </a:p>
          <a:p>
            <a:pPr lvl="2"/>
            <a:r>
              <a:rPr lang="en-US" dirty="0" smtClean="0"/>
              <a:t>Volatility (inhalation)</a:t>
            </a:r>
          </a:p>
          <a:p>
            <a:pPr lvl="2"/>
            <a:r>
              <a:rPr lang="en-US" dirty="0" smtClean="0"/>
              <a:t>Solubility (particularly water)</a:t>
            </a:r>
          </a:p>
          <a:p>
            <a:r>
              <a:rPr lang="en-US" sz="2400" dirty="0" smtClean="0"/>
              <a:t>Volatile Organic Compounds (</a:t>
            </a:r>
            <a:r>
              <a:rPr lang="en-US" sz="2400" dirty="0" err="1" smtClean="0"/>
              <a:t>VOCs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Solvents, plasticizers, cleaners, air deodorants, paints, smoking, driving</a:t>
            </a:r>
          </a:p>
          <a:p>
            <a:r>
              <a:rPr lang="en-US" sz="2400" dirty="0" smtClean="0"/>
              <a:t>Emissions</a:t>
            </a:r>
          </a:p>
          <a:p>
            <a:pPr lvl="1"/>
            <a:r>
              <a:rPr lang="en-US" sz="2400" dirty="0" smtClean="0"/>
              <a:t>Air, water, and soil pollution</a:t>
            </a:r>
          </a:p>
          <a:p>
            <a:endParaRPr lang="en-US" sz="2400" dirty="0" smtClean="0"/>
          </a:p>
          <a:p>
            <a:pPr lvl="2"/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Placeholder 14" descr="winston-churchill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 rot="194096">
            <a:off x="4983163" y="641350"/>
            <a:ext cx="4005262" cy="565626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381000"/>
            <a:ext cx="4557713" cy="6324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6"/>
                </a:solidFill>
              </a:rPr>
              <a:t>“UNLESS someone like you cares a whole awful lot, nothing is going to get better.  It’s not.” </a:t>
            </a:r>
          </a:p>
          <a:p>
            <a:pPr>
              <a:defRPr/>
            </a:pPr>
            <a:r>
              <a:rPr lang="en-US" sz="2400" dirty="0" smtClean="0"/>
              <a:t>– The </a:t>
            </a:r>
            <a:r>
              <a:rPr lang="en-US" sz="2400" dirty="0" err="1" smtClean="0"/>
              <a:t>Lorax</a:t>
            </a: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“Humankind has begun to play dice with the planet, without knowing all the rules of the game.” </a:t>
            </a:r>
          </a:p>
          <a:p>
            <a:pPr>
              <a:defRPr/>
            </a:pPr>
            <a:r>
              <a:rPr lang="en-US" sz="2400" dirty="0" smtClean="0"/>
              <a:t>– J.R. McNeil</a:t>
            </a:r>
          </a:p>
          <a:p>
            <a:pPr lvl="1"/>
            <a:endParaRPr lang="en-US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So, what can we do?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68309"/>
          </a:xfrm>
        </p:spPr>
        <p:txBody>
          <a:bodyPr/>
          <a:lstStyle/>
          <a:p>
            <a:pPr algn="ctr"/>
            <a:r>
              <a:rPr lang="en-US" sz="4200" b="0" dirty="0" smtClean="0">
                <a:solidFill>
                  <a:srgbClr val="008000"/>
                </a:solidFill>
              </a:rPr>
              <a:t>Coffee Decaffeination</a:t>
            </a:r>
            <a:endParaRPr lang="en-US" sz="4200" b="0" dirty="0">
              <a:solidFill>
                <a:srgbClr val="008000"/>
              </a:solidFill>
            </a:endParaRPr>
          </a:p>
        </p:txBody>
      </p:sp>
      <p:pic>
        <p:nvPicPr>
          <p:cNvPr id="9" name="Picture 8" descr="processevaluationplants.jpg"/>
          <p:cNvPicPr>
            <a:picLocks noChangeAspect="1"/>
          </p:cNvPicPr>
          <p:nvPr/>
        </p:nvPicPr>
        <p:blipFill>
          <a:blip r:embed="rId3"/>
          <a:srcRect r="36199"/>
          <a:stretch>
            <a:fillRect/>
          </a:stretch>
        </p:blipFill>
        <p:spPr>
          <a:xfrm>
            <a:off x="3009124" y="3735294"/>
            <a:ext cx="35814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4.1281107099.the-glorious-coffee-pla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524" y="1490540"/>
            <a:ext cx="2516152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40357" y="855663"/>
            <a:ext cx="9103643" cy="609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6538" indent="-236538" algn="ctr">
              <a:buClr>
                <a:schemeClr val="accent1"/>
              </a:buClr>
              <a:buSzPct val="10000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Sustainable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Innovation is a stepwise process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16163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25494"/>
            <a:ext cx="3073401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Bent Arrow 14"/>
          <p:cNvSpPr/>
          <p:nvPr/>
        </p:nvSpPr>
        <p:spPr>
          <a:xfrm flipV="1">
            <a:off x="1748118" y="4005140"/>
            <a:ext cx="914400" cy="838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ent Arrow 15"/>
          <p:cNvSpPr/>
          <p:nvPr/>
        </p:nvSpPr>
        <p:spPr>
          <a:xfrm rot="16200000" flipV="1">
            <a:off x="6760633" y="5059798"/>
            <a:ext cx="914400" cy="838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68309"/>
          </a:xfrm>
        </p:spPr>
        <p:txBody>
          <a:bodyPr/>
          <a:lstStyle/>
          <a:p>
            <a:pPr algn="ctr"/>
            <a:r>
              <a:rPr lang="en-US" sz="4200" b="0" dirty="0" smtClean="0">
                <a:solidFill>
                  <a:srgbClr val="008000"/>
                </a:solidFill>
              </a:rPr>
              <a:t>Detergents</a:t>
            </a:r>
            <a:endParaRPr lang="en-US" sz="4200" b="0" dirty="0">
              <a:solidFill>
                <a:srgbClr val="008000"/>
              </a:solidFill>
            </a:endParaRPr>
          </a:p>
        </p:txBody>
      </p:sp>
      <p:sp>
        <p:nvSpPr>
          <p:cNvPr id="18" name="Text Placeholder 6"/>
          <p:cNvSpPr txBox="1">
            <a:spLocks/>
          </p:cNvSpPr>
          <p:nvPr/>
        </p:nvSpPr>
        <p:spPr>
          <a:xfrm>
            <a:off x="40357" y="820709"/>
            <a:ext cx="9103643" cy="609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6538" indent="-236538" algn="ctr">
              <a:buClr>
                <a:schemeClr val="accent1"/>
              </a:buClr>
              <a:buSzPct val="10000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Sustainable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Innovation is a stepwise process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anthrax-in-t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7" y="1295400"/>
            <a:ext cx="2800256" cy="280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Tide-Liquid-Laundry-Detergent-LSS-_i_GIS_1767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962400"/>
            <a:ext cx="28956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615Y51JCX4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229" y="4095656"/>
            <a:ext cx="2089371" cy="262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Bent Arrow 14"/>
          <p:cNvSpPr/>
          <p:nvPr/>
        </p:nvSpPr>
        <p:spPr>
          <a:xfrm flipV="1">
            <a:off x="572836" y="4408394"/>
            <a:ext cx="914400" cy="838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 descr="14_Shot_Show_2009_columbia_blod_and_gut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1295400"/>
            <a:ext cx="2060072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ight Arrow 19"/>
          <p:cNvSpPr/>
          <p:nvPr/>
        </p:nvSpPr>
        <p:spPr>
          <a:xfrm>
            <a:off x="4876800" y="5246594"/>
            <a:ext cx="685800" cy="3922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 Arrow 21"/>
          <p:cNvSpPr/>
          <p:nvPr/>
        </p:nvSpPr>
        <p:spPr>
          <a:xfrm rot="16200000" flipV="1">
            <a:off x="7772400" y="3733800"/>
            <a:ext cx="1295400" cy="838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68309"/>
          </a:xfrm>
        </p:spPr>
        <p:txBody>
          <a:bodyPr/>
          <a:lstStyle/>
          <a:p>
            <a:pPr algn="ctr"/>
            <a:r>
              <a:rPr lang="en-US" sz="4200" b="0" dirty="0" smtClean="0">
                <a:solidFill>
                  <a:srgbClr val="008000"/>
                </a:solidFill>
              </a:rPr>
              <a:t>Fuel &amp; Grass</a:t>
            </a:r>
            <a:endParaRPr lang="en-US" sz="4200" b="0" dirty="0">
              <a:solidFill>
                <a:srgbClr val="008000"/>
              </a:solidFill>
            </a:endParaRPr>
          </a:p>
        </p:txBody>
      </p:sp>
      <p:sp>
        <p:nvSpPr>
          <p:cNvPr id="18" name="Text Placeholder 6"/>
          <p:cNvSpPr txBox="1">
            <a:spLocks/>
          </p:cNvSpPr>
          <p:nvPr/>
        </p:nvSpPr>
        <p:spPr>
          <a:xfrm>
            <a:off x="273108" y="830262"/>
            <a:ext cx="8646443" cy="609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6538" indent="-236538" algn="ctr">
              <a:buClr>
                <a:schemeClr val="accent1"/>
              </a:buClr>
              <a:buSzPct val="10000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Sustainable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Innovation require thinking outside the box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img0800.gi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282699"/>
            <a:ext cx="3414183" cy="256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arthwise-corded-electric-lawn-mower-with-grass-catcher~3193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909639"/>
            <a:ext cx="2365656" cy="236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5-5HP-163cc-Gas-Lawn-Mower-Cutting-Width-20-Inches-LF313-.jpg"/>
          <p:cNvPicPr>
            <a:picLocks noChangeAspect="1"/>
          </p:cNvPicPr>
          <p:nvPr/>
        </p:nvPicPr>
        <p:blipFill>
          <a:blip r:embed="rId5"/>
          <a:srcRect l="12799" r="9217"/>
          <a:stretch>
            <a:fillRect/>
          </a:stretch>
        </p:blipFill>
        <p:spPr>
          <a:xfrm>
            <a:off x="428965" y="1282699"/>
            <a:ext cx="3000035" cy="256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Bent Arrow 12"/>
          <p:cNvSpPr/>
          <p:nvPr/>
        </p:nvSpPr>
        <p:spPr>
          <a:xfrm flipV="1">
            <a:off x="2362200" y="4000500"/>
            <a:ext cx="914400" cy="838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V="1">
            <a:off x="5981700" y="4038600"/>
            <a:ext cx="914400" cy="8382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745</Words>
  <Application>Microsoft Macintosh PowerPoint</Application>
  <PresentationFormat>On-screen Show (4:3)</PresentationFormat>
  <Paragraphs>155</Paragraphs>
  <Slides>18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Blank Presentation</vt:lpstr>
      <vt:lpstr>What does “Going Green” Mean?</vt:lpstr>
      <vt:lpstr>Sustainability</vt:lpstr>
      <vt:lpstr>Why Is Sustainability Important?</vt:lpstr>
      <vt:lpstr>Disposable Society</vt:lpstr>
      <vt:lpstr>Chemical Exposure &amp; Environmental Contamination</vt:lpstr>
      <vt:lpstr>PowerPoint Presentation</vt:lpstr>
      <vt:lpstr>Coffee Decaffeination</vt:lpstr>
      <vt:lpstr>Detergents</vt:lpstr>
      <vt:lpstr>Fuel &amp; Grass</vt:lpstr>
      <vt:lpstr>Millau Bridge in France</vt:lpstr>
      <vt:lpstr>PowerPoint Presentation</vt:lpstr>
      <vt:lpstr>Systems Thinking</vt:lpstr>
      <vt:lpstr>The Role of Green Chemistry</vt:lpstr>
      <vt:lpstr>Introduction to Green Chemistry</vt:lpstr>
      <vt:lpstr>12 Principles of Green  Chemistry and Engineering</vt:lpstr>
      <vt:lpstr>The Role of this Class</vt:lpstr>
      <vt:lpstr>Green Chemistry Metrics</vt:lpstr>
      <vt:lpstr>Green Chemistry Metrics (cont)</vt:lpstr>
    </vt:vector>
  </TitlesOfParts>
  <Company>Widener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Loyd Bastin</dc:creator>
  <cp:lastModifiedBy>Loyd Bastin</cp:lastModifiedBy>
  <cp:revision>29</cp:revision>
  <cp:lastPrinted>2011-05-17T13:43:11Z</cp:lastPrinted>
  <dcterms:created xsi:type="dcterms:W3CDTF">2011-05-17T15:35:20Z</dcterms:created>
  <dcterms:modified xsi:type="dcterms:W3CDTF">2014-05-30T16:26:41Z</dcterms:modified>
</cp:coreProperties>
</file>