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0"/>
  </p:notesMasterIdLst>
  <p:sldIdLst>
    <p:sldId id="257" r:id="rId2"/>
    <p:sldId id="258" r:id="rId3"/>
    <p:sldId id="259" r:id="rId4"/>
    <p:sldId id="261" r:id="rId5"/>
    <p:sldId id="256" r:id="rId6"/>
    <p:sldId id="263" r:id="rId7"/>
    <p:sldId id="264" r:id="rId8"/>
    <p:sldId id="265" r:id="rId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 showGuides="1">
      <p:cViewPr varScale="1">
        <p:scale>
          <a:sx n="80" d="100"/>
          <a:sy n="80" d="100"/>
        </p:scale>
        <p:origin x="-696" y="-112"/>
      </p:cViewPr>
      <p:guideLst>
        <p:guide orient="horz" pos="2160"/>
        <p:guide pos="2911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printerSettings" Target="printerSettings/printerSettings1.bin"/><Relationship Id="rId12" Type="http://schemas.openxmlformats.org/officeDocument/2006/relationships/presProps" Target="presProps.xml"/><Relationship Id="rId13" Type="http://schemas.openxmlformats.org/officeDocument/2006/relationships/viewProps" Target="viewProps.xml"/><Relationship Id="rId14" Type="http://schemas.openxmlformats.org/officeDocument/2006/relationships/theme" Target="theme/theme1.xml"/><Relationship Id="rId15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E09AEE-E8F2-1D4A-964B-5A4F2D6B5141}" type="datetimeFigureOut">
              <a:rPr lang="en-US" smtClean="0"/>
              <a:t>3/29/15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EC036DD-16CF-BD40-80D3-278583FDF1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61848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en-US">
              <a:latin typeface="Times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946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fld id="{934879EB-3811-3242-A40D-3C96ACAA452A}" type="slidenum">
              <a:rPr lang="en-US" sz="1200"/>
              <a:pPr/>
              <a:t>1</a:t>
            </a:fld>
            <a:endParaRPr lang="en-US" sz="120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0000"/>
            </a:gs>
            <a:gs pos="20000">
              <a:srgbClr val="000040"/>
            </a:gs>
            <a:gs pos="50000">
              <a:srgbClr val="400040"/>
            </a:gs>
            <a:gs pos="75000">
              <a:srgbClr val="8F0040"/>
            </a:gs>
            <a:gs pos="89999">
              <a:srgbClr val="F27300"/>
            </a:gs>
            <a:gs pos="100000">
              <a:srgbClr val="FFBF0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7F01201-D35B-0C42-8D89-CCF6A4705D39}" type="slidenum">
              <a:rPr lang="en-US"/>
              <a:pPr/>
              <a:t>2</a:t>
            </a:fld>
            <a:endParaRPr lang="en-US"/>
          </a:p>
        </p:txBody>
      </p:sp>
      <p:sp>
        <p:nvSpPr>
          <p:cNvPr id="1433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7388"/>
            <a:ext cx="4572000" cy="3429000"/>
          </a:xfrm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43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2813" y="4343400"/>
            <a:ext cx="5032375" cy="4113213"/>
          </a:xfrm>
        </p:spPr>
        <p:txBody>
          <a:bodyPr lIns="91426" tIns="45714" rIns="91426" bIns="45714"/>
          <a:lstStyle/>
          <a:p>
            <a:endParaRPr noProof="1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D443E6-46D0-524D-8E44-D038DA322851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0000"/>
            </a:gs>
            <a:gs pos="20000">
              <a:srgbClr val="000040"/>
            </a:gs>
            <a:gs pos="50000">
              <a:srgbClr val="400040"/>
            </a:gs>
            <a:gs pos="75000">
              <a:srgbClr val="8F0040"/>
            </a:gs>
            <a:gs pos="89999">
              <a:srgbClr val="F27300"/>
            </a:gs>
            <a:gs pos="100000">
              <a:srgbClr val="FFBF0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E2557AB-8A59-854C-AB52-721DD42323C4}" type="slidenum">
              <a:rPr lang="en-US"/>
              <a:pPr/>
              <a:t>4</a:t>
            </a:fld>
            <a:endParaRPr lang="en-US"/>
          </a:p>
        </p:txBody>
      </p:sp>
      <p:sp>
        <p:nvSpPr>
          <p:cNvPr id="1843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7388"/>
            <a:ext cx="4572000" cy="3429000"/>
          </a:xfrm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843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2813" y="4343400"/>
            <a:ext cx="5032375" cy="4113213"/>
          </a:xfrm>
        </p:spPr>
        <p:txBody>
          <a:bodyPr lIns="91426" tIns="45714" rIns="91426" bIns="45714"/>
          <a:lstStyle/>
          <a:p>
            <a:endParaRPr noProof="1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83_p898_Karty1_CH18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F8081B-9C13-4194-93D5-2BE0C9A67A51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432063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FIG18.05a_Karty1_CH18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F8081B-9C13-4194-93D5-2BE0C9A67A51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57142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FIG18.05b_Karty1_CH18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F8081B-9C13-4194-93D5-2BE0C9A67A51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60309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A5E766-9DA4-E64A-BED4-AA9BC6BB1057}" type="datetimeFigureOut">
              <a:rPr lang="en-US" smtClean="0"/>
              <a:t>3/29/15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0050F1-3273-5444-91C0-1A866209B6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83348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A5E766-9DA4-E64A-BED4-AA9BC6BB1057}" type="datetimeFigureOut">
              <a:rPr lang="en-US" smtClean="0"/>
              <a:t>3/29/15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0050F1-3273-5444-91C0-1A866209B6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11984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A5E766-9DA4-E64A-BED4-AA9BC6BB1057}" type="datetimeFigureOut">
              <a:rPr lang="en-US" smtClean="0"/>
              <a:t>3/29/15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0050F1-3273-5444-91C0-1A866209B6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170511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9053" y="285750"/>
            <a:ext cx="8229785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575" y="1600310"/>
            <a:ext cx="4069603" cy="452545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16825" y="1600310"/>
            <a:ext cx="4069603" cy="223675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16825" y="3889014"/>
            <a:ext cx="4069603" cy="223675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BCCE - July 30, 2012</a:t>
            </a: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 smtClean="0"/>
              <a:t>Loyd Bastin - Widener University</a:t>
            </a: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9A461C-93B6-5047-93AF-E91A7ABCB79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06361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A5E766-9DA4-E64A-BED4-AA9BC6BB1057}" type="datetimeFigureOut">
              <a:rPr lang="en-US" smtClean="0"/>
              <a:t>3/29/15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0050F1-3273-5444-91C0-1A866209B6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55403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A5E766-9DA4-E64A-BED4-AA9BC6BB1057}" type="datetimeFigureOut">
              <a:rPr lang="en-US" smtClean="0"/>
              <a:t>3/29/15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0050F1-3273-5444-91C0-1A866209B6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4566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A5E766-9DA4-E64A-BED4-AA9BC6BB1057}" type="datetimeFigureOut">
              <a:rPr lang="en-US" smtClean="0"/>
              <a:t>3/29/15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0050F1-3273-5444-91C0-1A866209B6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70842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A5E766-9DA4-E64A-BED4-AA9BC6BB1057}" type="datetimeFigureOut">
              <a:rPr lang="en-US" smtClean="0"/>
              <a:t>3/29/15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0050F1-3273-5444-91C0-1A866209B6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65568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A5E766-9DA4-E64A-BED4-AA9BC6BB1057}" type="datetimeFigureOut">
              <a:rPr lang="en-US" smtClean="0"/>
              <a:t>3/29/15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0050F1-3273-5444-91C0-1A866209B6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61856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A5E766-9DA4-E64A-BED4-AA9BC6BB1057}" type="datetimeFigureOut">
              <a:rPr lang="en-US" smtClean="0"/>
              <a:t>3/29/15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0050F1-3273-5444-91C0-1A866209B6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41297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A5E766-9DA4-E64A-BED4-AA9BC6BB1057}" type="datetimeFigureOut">
              <a:rPr lang="en-US" smtClean="0"/>
              <a:t>3/29/15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0050F1-3273-5444-91C0-1A866209B6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0501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A5E766-9DA4-E64A-BED4-AA9BC6BB1057}" type="datetimeFigureOut">
              <a:rPr lang="en-US" smtClean="0"/>
              <a:t>3/29/15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0050F1-3273-5444-91C0-1A866209B6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86427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A5E766-9DA4-E64A-BED4-AA9BC6BB1057}" type="datetimeFigureOut">
              <a:rPr lang="en-US" smtClean="0"/>
              <a:t>3/29/15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0050F1-3273-5444-91C0-1A866209B6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823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5.emf"/><Relationship Id="rId3" Type="http://schemas.openxmlformats.org/officeDocument/2006/relationships/image" Target="../media/image6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4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JonesFigure8-48.tif                                            004604D1Pauling                        BB75487B: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2617788" y="-1093788"/>
            <a:ext cx="3875088" cy="8653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457200" y="23002"/>
            <a:ext cx="8229600" cy="9294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Catalysis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28961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2340" name="Picture 4" descr="16p599c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2070100"/>
            <a:ext cx="8991600" cy="2716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142338" name="Rectangle 2" hidden="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457200" y="23002"/>
            <a:ext cx="8229600" cy="9294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Carbohydrates are </a:t>
            </a:r>
            <a:r>
              <a:rPr lang="en-US" dirty="0" err="1" smtClean="0"/>
              <a:t>Acetals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8664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300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Catalyzed </a:t>
            </a:r>
            <a:r>
              <a:rPr lang="en-US" dirty="0" err="1" smtClean="0"/>
              <a:t>Acetal</a:t>
            </a:r>
            <a:r>
              <a:rPr lang="en-US" dirty="0" smtClean="0"/>
              <a:t> Formation </a:t>
            </a:r>
            <a:r>
              <a:rPr lang="en-US" dirty="0" smtClean="0"/>
              <a:t>Energy </a:t>
            </a:r>
            <a:r>
              <a:rPr lang="en-US" dirty="0" smtClean="0"/>
              <a:t>Diagrams</a:t>
            </a:r>
            <a:endParaRPr lang="en-US" dirty="0"/>
          </a:p>
        </p:txBody>
      </p:sp>
      <p:pic>
        <p:nvPicPr>
          <p:cNvPr id="3" name="Picture 2" descr="C:\Users\amontoya\Documents\Angelas Documents\01 nSight\Karty\chapter18\ch18\FIG18.01_Karty1_CH1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325" y="1850119"/>
            <a:ext cx="8515350" cy="4035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797220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298" name="Rectangle 2" hidden="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 descr="JonesFigure15-51001.pdf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14" t="4005" r="3398" b="12500"/>
          <a:stretch/>
        </p:blipFill>
        <p:spPr>
          <a:xfrm>
            <a:off x="2359025" y="1131888"/>
            <a:ext cx="4524375" cy="5726112"/>
          </a:xfrm>
          <a:prstGeom prst="rect">
            <a:avLst/>
          </a:prstGeom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457200" y="23002"/>
            <a:ext cx="8229600" cy="9294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Imines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84421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"/>
          <p:cNvSpPr txBox="1">
            <a:spLocks/>
          </p:cNvSpPr>
          <p:nvPr/>
        </p:nvSpPr>
        <p:spPr bwMode="auto">
          <a:xfrm>
            <a:off x="0" y="19050"/>
            <a:ext cx="9144000" cy="72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575" tIns="46287" rIns="92575" bIns="46287" anchor="ctr">
            <a:prstTxWarp prst="textNoShape">
              <a:avLst/>
            </a:prstTxWarp>
          </a:bodyPr>
          <a:lstStyle/>
          <a:p>
            <a:pPr algn="ctr" defTabSz="923925" eaLnBrk="0" hangingPunct="0">
              <a:defRPr/>
            </a:pPr>
            <a:r>
              <a:rPr lang="en-US" sz="4400" kern="0" dirty="0" smtClean="0">
                <a:latin typeface="+mj-lt"/>
                <a:ea typeface="+mj-ea"/>
                <a:cs typeface="+mj-cs"/>
              </a:rPr>
              <a:t>Greener </a:t>
            </a:r>
            <a:r>
              <a:rPr lang="en-US" sz="4400" kern="0" dirty="0" err="1" smtClean="0">
                <a:latin typeface="+mj-lt"/>
                <a:ea typeface="+mj-ea"/>
                <a:cs typeface="+mj-cs"/>
              </a:rPr>
              <a:t>Aldol</a:t>
            </a:r>
            <a:r>
              <a:rPr lang="en-US" sz="4400" kern="0" dirty="0" smtClean="0">
                <a:latin typeface="+mj-lt"/>
                <a:ea typeface="+mj-ea"/>
                <a:cs typeface="+mj-cs"/>
              </a:rPr>
              <a:t> </a:t>
            </a:r>
            <a:r>
              <a:rPr lang="en-US" sz="4400" kern="0" dirty="0" smtClean="0">
                <a:latin typeface="+mj-lt"/>
                <a:ea typeface="+mj-ea"/>
                <a:cs typeface="+mj-cs"/>
              </a:rPr>
              <a:t>Condensation</a:t>
            </a:r>
            <a:endParaRPr lang="en-US" sz="4400" kern="0" dirty="0">
              <a:latin typeface="+mj-lt"/>
              <a:ea typeface="+mj-ea"/>
              <a:cs typeface="+mj-cs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0887" y="3429000"/>
            <a:ext cx="7642225" cy="195199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5642" y="990601"/>
            <a:ext cx="7752715" cy="1749425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285999" y="5715000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/>
              <a:t>Green Principles Addresses</a:t>
            </a:r>
          </a:p>
          <a:p>
            <a:pPr marL="742950" lvl="1" indent="-285750">
              <a:buFont typeface="Arial"/>
              <a:buChar char="•"/>
            </a:pPr>
            <a:r>
              <a:rPr lang="en-US" dirty="0" err="1" smtClean="0"/>
              <a:t>Solventless</a:t>
            </a:r>
            <a:endParaRPr lang="en-US" dirty="0" smtClean="0"/>
          </a:p>
          <a:p>
            <a:pPr marL="742950" lvl="1" indent="-285750">
              <a:buFont typeface="Arial"/>
              <a:buChar char="•"/>
            </a:pPr>
            <a:r>
              <a:rPr lang="en-US" dirty="0" smtClean="0"/>
              <a:t>Waste Prevention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6792584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970" name="Picture 2" descr="C:\Users\amontoya\Documents\Angelas Documents\01 nSight\Karty\chapter18\ch18\83_p898_Karty1_CH1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919" y="1550988"/>
            <a:ext cx="8515350" cy="23098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C:\Users\amontoya\Documents\Angelas Documents\01 nSight\Karty\chapter18\ch18\84_p899_Karty1_CH18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919" y="4051300"/>
            <a:ext cx="8510588" cy="2322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le 1"/>
          <p:cNvSpPr txBox="1">
            <a:spLocks/>
          </p:cNvSpPr>
          <p:nvPr/>
        </p:nvSpPr>
        <p:spPr bwMode="auto">
          <a:xfrm>
            <a:off x="0" y="19049"/>
            <a:ext cx="9144000" cy="1171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575" tIns="46287" rIns="92575" bIns="46287" anchor="ctr">
            <a:prstTxWarp prst="textNoShape">
              <a:avLst/>
            </a:prstTxWarp>
          </a:bodyPr>
          <a:lstStyle/>
          <a:p>
            <a:pPr algn="ctr" defTabSz="923925" eaLnBrk="0" hangingPunct="0">
              <a:defRPr/>
            </a:pPr>
            <a:r>
              <a:rPr lang="en-US" sz="4400" kern="0" dirty="0" err="1" smtClean="0">
                <a:solidFill>
                  <a:srgbClr val="000000"/>
                </a:solidFill>
                <a:latin typeface="+mj-lt"/>
                <a:ea typeface="+mj-ea"/>
                <a:cs typeface="+mj-cs"/>
              </a:rPr>
              <a:t>Intramolecular</a:t>
            </a:r>
            <a:r>
              <a:rPr lang="en-US" sz="4400" kern="0" dirty="0" smtClean="0">
                <a:solidFill>
                  <a:srgbClr val="000000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4400" kern="0" dirty="0" err="1" smtClean="0">
                <a:solidFill>
                  <a:srgbClr val="000000"/>
                </a:solidFill>
                <a:latin typeface="+mj-lt"/>
                <a:ea typeface="+mj-ea"/>
                <a:cs typeface="+mj-cs"/>
              </a:rPr>
              <a:t>Aldol</a:t>
            </a:r>
            <a:r>
              <a:rPr lang="en-US" sz="4400" kern="0" dirty="0" smtClean="0">
                <a:solidFill>
                  <a:srgbClr val="000000"/>
                </a:solidFill>
                <a:latin typeface="+mj-lt"/>
                <a:ea typeface="+mj-ea"/>
                <a:cs typeface="+mj-cs"/>
              </a:rPr>
              <a:t> Condensation in Synthesis</a:t>
            </a:r>
            <a:endParaRPr lang="en-US" sz="4400" kern="0" dirty="0">
              <a:solidFill>
                <a:srgbClr val="000000"/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5820922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450" name="Picture 2" descr="C:\Users\amontoya\Documents\Angelas Documents\01 nSight\Karty\chapter18\ch18\FIG18.05a_Karty1_CH1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188" y="1639887"/>
            <a:ext cx="8528050" cy="3578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le 1"/>
          <p:cNvSpPr txBox="1">
            <a:spLocks/>
          </p:cNvSpPr>
          <p:nvPr/>
        </p:nvSpPr>
        <p:spPr bwMode="auto">
          <a:xfrm>
            <a:off x="0" y="19050"/>
            <a:ext cx="9144000" cy="72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575" tIns="46287" rIns="92575" bIns="46287" anchor="ctr">
            <a:prstTxWarp prst="textNoShape">
              <a:avLst/>
            </a:prstTxWarp>
          </a:bodyPr>
          <a:lstStyle/>
          <a:p>
            <a:pPr algn="ctr" defTabSz="923925" eaLnBrk="0" hangingPunct="0">
              <a:defRPr/>
            </a:pPr>
            <a:r>
              <a:rPr lang="en-US" sz="4400" kern="0" dirty="0" err="1" smtClean="0">
                <a:solidFill>
                  <a:srgbClr val="000000"/>
                </a:solidFill>
                <a:latin typeface="+mj-lt"/>
                <a:ea typeface="+mj-ea"/>
                <a:cs typeface="+mj-cs"/>
              </a:rPr>
              <a:t>Aldol</a:t>
            </a:r>
            <a:r>
              <a:rPr lang="en-US" sz="4400" kern="0" dirty="0" smtClean="0">
                <a:solidFill>
                  <a:srgbClr val="000000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4400" kern="0" dirty="0" smtClean="0">
                <a:solidFill>
                  <a:srgbClr val="000000"/>
                </a:solidFill>
                <a:latin typeface="+mj-lt"/>
                <a:ea typeface="+mj-ea"/>
                <a:cs typeface="+mj-cs"/>
              </a:rPr>
              <a:t>Addition in Synthesis</a:t>
            </a:r>
            <a:endParaRPr lang="en-US" sz="4400" kern="0" dirty="0">
              <a:solidFill>
                <a:srgbClr val="000000"/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408079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5474" name="Picture 2" descr="C:\Users\amontoya\Documents\Angelas Documents\01 nSight\Karty\chapter18\ch18\FIG18.05b_Karty1_CH1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688" y="1603375"/>
            <a:ext cx="8534400" cy="34020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le 1"/>
          <p:cNvSpPr txBox="1">
            <a:spLocks/>
          </p:cNvSpPr>
          <p:nvPr/>
        </p:nvSpPr>
        <p:spPr bwMode="auto">
          <a:xfrm>
            <a:off x="0" y="19050"/>
            <a:ext cx="9144000" cy="72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575" tIns="46287" rIns="92575" bIns="46287" anchor="ctr">
            <a:prstTxWarp prst="textNoShape">
              <a:avLst/>
            </a:prstTxWarp>
          </a:bodyPr>
          <a:lstStyle/>
          <a:p>
            <a:pPr algn="ctr" defTabSz="923925" eaLnBrk="0" hangingPunct="0">
              <a:defRPr/>
            </a:pPr>
            <a:r>
              <a:rPr lang="en-US" sz="4400" kern="0" dirty="0" err="1" smtClean="0">
                <a:solidFill>
                  <a:srgbClr val="000000"/>
                </a:solidFill>
                <a:latin typeface="+mj-lt"/>
                <a:ea typeface="+mj-ea"/>
                <a:cs typeface="+mj-cs"/>
              </a:rPr>
              <a:t>Aldol</a:t>
            </a:r>
            <a:r>
              <a:rPr lang="en-US" sz="4400" kern="0" dirty="0" smtClean="0">
                <a:solidFill>
                  <a:srgbClr val="000000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4400" kern="0" dirty="0" smtClean="0">
                <a:solidFill>
                  <a:srgbClr val="000000"/>
                </a:solidFill>
                <a:latin typeface="+mj-lt"/>
                <a:ea typeface="+mj-ea"/>
                <a:cs typeface="+mj-cs"/>
              </a:rPr>
              <a:t>Condensation in Synthesis</a:t>
            </a:r>
            <a:endParaRPr lang="en-US" sz="4400" kern="0" dirty="0">
              <a:solidFill>
                <a:srgbClr val="000000"/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9307509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231</TotalTime>
  <Words>42</Words>
  <Application>Microsoft Macintosh PowerPoint</Application>
  <PresentationFormat>On-screen Show (4:3)</PresentationFormat>
  <Paragraphs>21</Paragraphs>
  <Slides>8</Slides>
  <Notes>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Office Theme</vt:lpstr>
      <vt:lpstr>PowerPoint Presentation</vt:lpstr>
      <vt:lpstr>PowerPoint Presentation</vt:lpstr>
      <vt:lpstr>Catalyzed Acetal Formation Energy Diagrams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Widener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Compounds with Polar p Bonds</dc:title>
  <dc:creator>Loyd Bastin</dc:creator>
  <cp:lastModifiedBy>Loyd Bastin</cp:lastModifiedBy>
  <cp:revision>14</cp:revision>
  <dcterms:created xsi:type="dcterms:W3CDTF">2015-03-17T18:07:16Z</dcterms:created>
  <dcterms:modified xsi:type="dcterms:W3CDTF">2015-03-29T14:12:06Z</dcterms:modified>
</cp:coreProperties>
</file>