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2" r:id="rId12"/>
    <p:sldId id="270" r:id="rId13"/>
    <p:sldId id="271" r:id="rId14"/>
    <p:sldId id="269" r:id="rId15"/>
    <p:sldId id="277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-1040" y="-120"/>
      </p:cViewPr>
      <p:guideLst>
        <p:guide orient="horz" pos="2897"/>
        <p:guide pos="2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09AEE-E8F2-1D4A-964B-5A4F2D6B5141}" type="datetimeFigureOut">
              <a:rPr lang="en-US" smtClean="0"/>
              <a:t>3/21/15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036DD-16CF-BD40-80D3-278583FD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1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1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8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66_p847_Karty1_CH17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D63E-5287-4660-85B6-EEABAF74A3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21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67_p847_Karty1_CH17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D63E-5287-4660-85B6-EEABAF74A3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68_p848_Karty1_CH17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D63E-5287-4660-85B6-EEABAF74A3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1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69_p848_Karty1_CH17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D63E-5287-4660-85B6-EEABAF74A3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81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71_p849_Karty1_CH17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D63E-5287-4660-85B6-EEABAF74A3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58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73_p849_Karty1_CH17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D63E-5287-4660-85B6-EEABAF74A3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5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Jmk</a:t>
            </a:r>
            <a:r>
              <a:rPr lang="en-US" dirty="0" smtClean="0"/>
              <a:t>: I added this slide. Please add Equation 17-52 from p. 850.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2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C7055-B051-D44A-9068-B104C2308D7E}" type="slidenum">
              <a:rPr lang="en-US"/>
              <a:pPr/>
              <a:t>5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C7055-B051-D44A-9068-B104C2308D7E}" type="slidenum">
              <a:rPr lang="en-US"/>
              <a:pPr/>
              <a:t>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4F87-9579-7740-A23F-091FF6207F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5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E766-9DA4-E64A-BED4-AA9BC6BB105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Compounds with Polar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Bonds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764478"/>
            <a:ext cx="8229600" cy="25492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each of </a:t>
            </a:r>
            <a:r>
              <a:rPr lang="en-US" dirty="0" smtClean="0"/>
              <a:t>these species on the right, </a:t>
            </a:r>
            <a:r>
              <a:rPr lang="en-US" dirty="0"/>
              <a:t>however, the C atom of the polar π bond possesses a </a:t>
            </a:r>
            <a:r>
              <a:rPr lang="en-US" i="1" dirty="0"/>
              <a:t>leaving </a:t>
            </a:r>
            <a:r>
              <a:rPr lang="en-US" i="1" dirty="0" smtClean="0"/>
              <a:t>group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presence of a leaving group facilitates another type of </a:t>
            </a:r>
            <a:r>
              <a:rPr lang="en-US" dirty="0" smtClean="0"/>
              <a:t>reaction with </a:t>
            </a:r>
            <a:r>
              <a:rPr lang="en-US" dirty="0" err="1"/>
              <a:t>nucleophiles</a:t>
            </a:r>
            <a:r>
              <a:rPr lang="en-US" dirty="0"/>
              <a:t>, called </a:t>
            </a:r>
            <a:r>
              <a:rPr lang="en-US" i="1" dirty="0" err="1"/>
              <a:t>nucleophilic</a:t>
            </a:r>
            <a:r>
              <a:rPr lang="en-US" i="1" dirty="0"/>
              <a:t> addition–elimination </a:t>
            </a:r>
            <a:r>
              <a:rPr lang="en-US" i="1" dirty="0" smtClean="0"/>
              <a:t>reactions</a:t>
            </a:r>
            <a:r>
              <a:rPr lang="en-US" dirty="0" smtClean="0"/>
              <a:t>.</a:t>
            </a:r>
            <a:endParaRPr lang="en-US" i="1" dirty="0"/>
          </a:p>
        </p:txBody>
      </p:sp>
      <p:pic>
        <p:nvPicPr>
          <p:cNvPr id="2" name="Picture 2" descr="C:\Users\amontoya\Documents\Angelas Documents\01 nSight\Karty\chapter17\ch17\FIG17.03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44333"/>
            <a:ext cx="8534400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4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Sodium </a:t>
            </a:r>
            <a:r>
              <a:rPr lang="en-US" dirty="0" smtClean="0"/>
              <a:t>Hydride</a:t>
            </a:r>
            <a:endParaRPr lang="en-US" dirty="0"/>
          </a:p>
        </p:txBody>
      </p:sp>
      <p:pic>
        <p:nvPicPr>
          <p:cNvPr id="16386" name="Picture 2" descr="C:\Users\amontoya\Documents\Angelas Documents\01 nSight\Karty\chapter17\ch17\19_p826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8" y="1731168"/>
            <a:ext cx="8515350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7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Some Feasible Grignard Reagents</a:t>
            </a:r>
            <a:endParaRPr lang="en-US" dirty="0"/>
          </a:p>
        </p:txBody>
      </p:sp>
      <p:pic>
        <p:nvPicPr>
          <p:cNvPr id="20482" name="Picture 2" descr="C:\Users\amontoya\Documents\Angelas Documents\01 nSight\Karty\chapter17\ch17\FIG17.09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62972"/>
            <a:ext cx="8534400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15956"/>
            <a:ext cx="8229600" cy="15250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Grignard reagent should </a:t>
            </a:r>
            <a:r>
              <a:rPr lang="en-US" i="1" dirty="0" smtClean="0"/>
              <a:t>not</a:t>
            </a:r>
            <a:r>
              <a:rPr lang="en-US" dirty="0" smtClean="0"/>
              <a:t> contain functional groups that react with strong bases or strong nucleophiles.</a:t>
            </a:r>
          </a:p>
          <a:p>
            <a:r>
              <a:rPr lang="en-US" dirty="0" smtClean="0"/>
              <a:t>The Grignard reagents below are unfeasible.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3057"/>
            <a:ext cx="9144000" cy="23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29"/>
            <a:ext cx="9144000" cy="1143000"/>
          </a:xfrm>
        </p:spPr>
        <p:txBody>
          <a:bodyPr/>
          <a:lstStyle/>
          <a:p>
            <a:r>
              <a:rPr lang="en-US" dirty="0" smtClean="0"/>
              <a:t>Grignard Reaction and Mechanism</a:t>
            </a:r>
            <a:endParaRPr lang="en-US" dirty="0"/>
          </a:p>
        </p:txBody>
      </p:sp>
      <p:pic>
        <p:nvPicPr>
          <p:cNvPr id="21506" name="Picture 2" descr="C:\Users\amontoya\Documents\Angelas Documents\01 nSight\Karty\chapter17\ch17\26_p828_Karty1_CH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4"/>
          <a:stretch/>
        </p:blipFill>
        <p:spPr bwMode="auto">
          <a:xfrm>
            <a:off x="304800" y="1767840"/>
            <a:ext cx="8534400" cy="22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montoya\Documents\Angelas Documents\01 nSight\Karty\chapter17\ch17\28_p828_Karty1_CH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16506" r="1786" b="4332"/>
          <a:stretch/>
        </p:blipFill>
        <p:spPr bwMode="auto">
          <a:xfrm>
            <a:off x="416560" y="4246879"/>
            <a:ext cx="8300720" cy="19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9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Grignard Reactions Can Be Used to Produce Carboxylic acids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0" y="2767763"/>
            <a:ext cx="8476790" cy="19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6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479425" y="-25400"/>
            <a:ext cx="822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5" tIns="46287" rIns="92575" bIns="46287" anchor="ctr">
            <a:prstTxWarp prst="textNoShape">
              <a:avLst/>
            </a:prstTxWarp>
          </a:bodyPr>
          <a:lstStyle/>
          <a:p>
            <a:pPr algn="ctr" defTabSz="923925">
              <a:defRPr/>
            </a:pPr>
            <a:r>
              <a:rPr lang="en-US" sz="4400" kern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Wittig</a:t>
            </a:r>
            <a:endParaRPr lang="en-US" sz="4400" kern="0" dirty="0">
              <a:solidFill>
                <a:srgbClr val="4F81B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2" y="838200"/>
            <a:ext cx="8636635" cy="1951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37" y="2790190"/>
            <a:ext cx="7273925" cy="2099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9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Green Principles Addresses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Less Hazardous Reagents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Symbol" charset="2"/>
              </a:rPr>
              <a:t>Safer </a:t>
            </a:r>
            <a:r>
              <a:rPr lang="en-US" dirty="0" smtClean="0">
                <a:sym typeface="Symbol" charset="2"/>
              </a:rPr>
              <a:t>Solvent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Energy Efficiency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950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96"/>
            <a:ext cx="8229600" cy="1143000"/>
          </a:xfrm>
        </p:spPr>
        <p:txBody>
          <a:bodyPr/>
          <a:lstStyle/>
          <a:p>
            <a:r>
              <a:rPr lang="en-US" dirty="0" smtClean="0"/>
              <a:t>Direct 1,2-Addition Mechanism</a:t>
            </a:r>
            <a:endParaRPr lang="en-US" dirty="0"/>
          </a:p>
        </p:txBody>
      </p:sp>
      <p:pic>
        <p:nvPicPr>
          <p:cNvPr id="34818" name="Picture 2" descr="C:\Users\amontoya\Documents\Angelas Documents\01 nSight\Karty\chapter17\ch17\48_p838_Karty1_CH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18299" r="1674" b="5251"/>
          <a:stretch/>
        </p:blipFill>
        <p:spPr bwMode="auto">
          <a:xfrm>
            <a:off x="457200" y="2116498"/>
            <a:ext cx="8229600" cy="16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8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Reversibility in </a:t>
            </a:r>
            <a:r>
              <a:rPr lang="en-US" dirty="0" err="1" smtClean="0"/>
              <a:t>Nucleophilic</a:t>
            </a:r>
            <a:r>
              <a:rPr lang="en-US" dirty="0" smtClean="0"/>
              <a:t> Addition</a:t>
            </a:r>
            <a:endParaRPr lang="en-US" dirty="0"/>
          </a:p>
        </p:txBody>
      </p:sp>
      <p:pic>
        <p:nvPicPr>
          <p:cNvPr id="38914" name="Picture 2" descr="C:\Users\amontoya\Documents\Angelas Documents\01 nSight\Karty\chapter17\ch17\TAB17.02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93" y="1143000"/>
            <a:ext cx="266547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8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Thermodynamic </a:t>
            </a:r>
            <a:r>
              <a:rPr lang="en-US" dirty="0" smtClean="0"/>
              <a:t>Product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285" y="1143000"/>
            <a:ext cx="6067855" cy="2669462"/>
          </a:xfrm>
          <a:prstGeom prst="rect">
            <a:avLst/>
          </a:prstGeom>
        </p:spPr>
      </p:pic>
      <p:pic>
        <p:nvPicPr>
          <p:cNvPr id="7" name="Picture 6" descr="C:\Users\amontoya\Documents\Angelas Documents\01 nSight\Karty\chapter17\ch17\FIG17.15_Karty1_CH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22" y="4070313"/>
            <a:ext cx="6191781" cy="27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8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Thermodynamic or Kinetic Product?</a:t>
            </a:r>
            <a:endParaRPr lang="en-US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12004" b="12004"/>
          <a:stretch>
            <a:fillRect/>
          </a:stretch>
        </p:blipFill>
        <p:spPr>
          <a:xfrm>
            <a:off x="39080" y="1469348"/>
            <a:ext cx="9164265" cy="5039993"/>
          </a:xfrm>
        </p:spPr>
      </p:pic>
    </p:spTree>
    <p:extLst>
      <p:ext uri="{BB962C8B-B14F-4D97-AF65-F5344CB8AC3E}">
        <p14:creationId xmlns:p14="http://schemas.microsoft.com/office/powerpoint/2010/main" val="57208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amontoya\Documents\Angelas Documents\01 nSight\Karty\chapter17\ch17\66_p847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843088"/>
            <a:ext cx="8521700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78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Organometallics 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5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Hydration Rate and Equilibrium Constants</a:t>
            </a:r>
            <a:endParaRPr lang="en-US" dirty="0"/>
          </a:p>
        </p:txBody>
      </p:sp>
      <p:pic>
        <p:nvPicPr>
          <p:cNvPr id="7170" name="Picture 2" descr="C:\Users\amontoya\Documents\Angelas Documents\01 nSight\Karty\chapter17\ch17\TAB17.01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18" y="1643016"/>
            <a:ext cx="6776273" cy="51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5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amontoya\Documents\Angelas Documents\01 nSight\Karty\chapter17\ch17\67_p847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465263"/>
            <a:ext cx="851535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78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Organometallics 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8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amontoya\Documents\Angelas Documents\01 nSight\Karty\chapter17\ch17\68_p848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2550"/>
            <a:ext cx="851535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788"/>
            <a:ext cx="91440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Synthesis and Direct/Conjugate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4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amontoya\Documents\Angelas Documents\01 nSight\Karty\chapter17\ch17\69_p848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5160"/>
            <a:ext cx="9144000" cy="35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montoya\Documents\Angelas Documents\01 nSight\Karty\chapter17\ch17\70_p849_Karty1_CH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7" y="3933022"/>
            <a:ext cx="7361265" cy="29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788"/>
            <a:ext cx="91440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Synthesis and Direct/Conjugate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6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amontoya\Documents\Angelas Documents\01 nSight\Karty\chapter17\ch17\71_p849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787"/>
            <a:ext cx="9144000" cy="28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montoya\Documents\Angelas Documents\01 nSight\Karty\chapter17\ch17\72_p849_Karty1_CH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17988"/>
            <a:ext cx="8515350" cy="2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788"/>
            <a:ext cx="91440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Synthesis and Direct/Conjugate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64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amontoya\Documents\Angelas Documents\01 nSight\Karty\chapter17\ch17\73_p849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296"/>
            <a:ext cx="9144000" cy="27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montoya\Documents\Angelas Documents\01 nSight\Karty\chapter17\ch17\74_p849_Karty1_CH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85217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788"/>
            <a:ext cx="91440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Synthesis and Direct/Conjugate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0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1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Synthesizing Alkenes: Wittig Reactions Are </a:t>
            </a:r>
            <a:r>
              <a:rPr lang="en-US" dirty="0" smtClean="0"/>
              <a:t>Better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5309"/>
            <a:ext cx="9144000" cy="26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5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Synthesizing Alkenes: Wittig Reactions Are Better</a:t>
            </a:r>
          </a:p>
        </p:txBody>
      </p:sp>
      <p:pic>
        <p:nvPicPr>
          <p:cNvPr id="45058" name="Picture 2" descr="C:\Users\amontoya\Documents\Angelas Documents\01 nSight\Karty\chapter17\ch17\76_p850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984"/>
            <a:ext cx="8967691" cy="22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montoya\Documents\Angelas Documents\01 nSight\Karty\chapter17\ch17\77_p850_Karty1_CH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3971"/>
            <a:ext cx="9144000" cy="22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0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"/>
            <a:ext cx="8229600" cy="815693"/>
          </a:xfrm>
        </p:spPr>
        <p:txBody>
          <a:bodyPr/>
          <a:lstStyle/>
          <a:p>
            <a:r>
              <a:rPr lang="en-US" dirty="0" smtClean="0"/>
              <a:t>Structural Comparison</a:t>
            </a:r>
            <a:endParaRPr lang="en-US" dirty="0"/>
          </a:p>
        </p:txBody>
      </p:sp>
      <p:pic>
        <p:nvPicPr>
          <p:cNvPr id="4098" name="Picture 2" descr="C:\Users\amontoya\Documents\Angelas Documents\01 nSight\Karty\chapter17\ch17\FIG17.04a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63" y="961034"/>
            <a:ext cx="5535473" cy="29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montoya\Documents\Angelas Documents\01 nSight\Karty\chapter17\ch17\FIG17.04b_Karty1_CH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97" y="3873398"/>
            <a:ext cx="6827520" cy="298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3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2"/>
            <a:ext cx="8229600" cy="1143000"/>
          </a:xfrm>
        </p:spPr>
        <p:txBody>
          <a:bodyPr/>
          <a:lstStyle/>
          <a:p>
            <a:r>
              <a:rPr lang="en-US" dirty="0" smtClean="0"/>
              <a:t>Inductive Effects</a:t>
            </a:r>
            <a:endParaRPr lang="en-US" dirty="0"/>
          </a:p>
        </p:txBody>
      </p:sp>
      <p:pic>
        <p:nvPicPr>
          <p:cNvPr id="4" name="Picture 2" descr="C:\Users\amontoya\Documents\Angelas Documents\01 nSight\Karty\chapter17\ch17\FIG17.05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15" y="1366360"/>
            <a:ext cx="6567170" cy="41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6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4" name="Picture 4" descr="16p61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3575"/>
            <a:ext cx="89916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8548688" y="6584950"/>
            <a:ext cx="5953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p. 617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0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9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479425" y="-25400"/>
            <a:ext cx="822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5" tIns="46287" rIns="92575" bIns="46287" anchor="ctr">
            <a:prstTxWarp prst="textNoShape">
              <a:avLst/>
            </a:prstTxWarp>
          </a:bodyPr>
          <a:lstStyle/>
          <a:p>
            <a:pPr algn="ctr" defTabSz="923925">
              <a:defRPr/>
            </a:pPr>
            <a:r>
              <a:rPr lang="en-US" sz="4400" kern="0" dirty="0" smtClean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Reduction</a:t>
            </a:r>
            <a:endParaRPr lang="en-US" sz="4400" kern="0" dirty="0">
              <a:solidFill>
                <a:srgbClr val="4F81B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74701"/>
            <a:ext cx="5671820" cy="174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8" y="2425700"/>
            <a:ext cx="5506085" cy="195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4495800"/>
            <a:ext cx="5487670" cy="1859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568" y="4876800"/>
            <a:ext cx="401923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Green Principles Addresses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Less Hazardous Reagents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Symbol" charset="2"/>
              </a:rPr>
              <a:t>Safer Solvent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Symbol" charset="2"/>
              </a:rPr>
              <a:t>Use of Renewable </a:t>
            </a:r>
            <a:r>
              <a:rPr lang="en-US" dirty="0" err="1" smtClean="0">
                <a:sym typeface="Symbol" charset="2"/>
              </a:rPr>
              <a:t>Feedstocks</a:t>
            </a:r>
            <a:endParaRPr lang="en-US" dirty="0" smtClean="0">
              <a:sym typeface="Symbol" charset="2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Symbol" charset="2"/>
              </a:rPr>
              <a:t>Catalysis</a:t>
            </a:r>
            <a:endParaRPr lang="en-US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93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20" y="985817"/>
            <a:ext cx="5537586" cy="58721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1042"/>
            <a:ext cx="8229600" cy="860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Selective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0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4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LiAlH</a:t>
            </a:r>
            <a:r>
              <a:rPr lang="en-US" baseline="-25000" dirty="0" smtClean="0"/>
              <a:t>4</a:t>
            </a:r>
            <a:r>
              <a:rPr lang="en-US" dirty="0" smtClean="0"/>
              <a:t> and NaBH</a:t>
            </a:r>
            <a:r>
              <a:rPr lang="en-US" baseline="-25000" dirty="0" smtClean="0"/>
              <a:t>4</a:t>
            </a:r>
            <a:r>
              <a:rPr lang="en-US" dirty="0" smtClean="0"/>
              <a:t> Reactivity with a Proton Source</a:t>
            </a:r>
            <a:endParaRPr lang="en-US" dirty="0"/>
          </a:p>
        </p:txBody>
      </p:sp>
      <p:pic>
        <p:nvPicPr>
          <p:cNvPr id="12290" name="Picture 2" descr="C:\Users\amontoya\Documents\Angelas Documents\01 nSight\Karty\chapter17\ch17\11_p823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8" y="1639253"/>
            <a:ext cx="8491537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montoya\Documents\Angelas Documents\01 nSight\Karty\chapter17\ch17\12_p823_Karty1_CH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" y="4667953"/>
            <a:ext cx="8491538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8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Reduction of Other Functional Groups </a:t>
            </a:r>
            <a:endParaRPr lang="en-US" dirty="0"/>
          </a:p>
        </p:txBody>
      </p:sp>
      <p:pic>
        <p:nvPicPr>
          <p:cNvPr id="14338" name="Picture 2" descr="C:\Users\amontoya\Documents\Angelas Documents\01 nSight\Karty\chapter17\ch17\15_p824_Karty1_C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93" y="1246188"/>
            <a:ext cx="7211239" cy="18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montoya\Documents\Angelas Documents\01 nSight\Karty\chapter17\ch17\16_p824_Karty1_CH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5" y="3270642"/>
            <a:ext cx="7646076" cy="3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60582" y="4964533"/>
            <a:ext cx="2183418" cy="1881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LiAlH</a:t>
            </a:r>
            <a:r>
              <a:rPr lang="en-US" baseline="-25000" dirty="0" smtClean="0">
                <a:solidFill>
                  <a:schemeClr val="accent1"/>
                </a:solidFill>
              </a:rPr>
              <a:t>4</a:t>
            </a:r>
            <a:r>
              <a:rPr lang="en-US" dirty="0" smtClean="0">
                <a:solidFill>
                  <a:schemeClr val="accent1"/>
                </a:solidFill>
              </a:rPr>
              <a:t> must be used for both reductions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9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261</Words>
  <Application>Microsoft Macintosh PowerPoint</Application>
  <PresentationFormat>On-screen Show (4:3)</PresentationFormat>
  <Paragraphs>72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Compounds with Polar p Bonds</vt:lpstr>
      <vt:lpstr>Hydration Rate and Equilibrium Constants</vt:lpstr>
      <vt:lpstr>Structural Comparison</vt:lpstr>
      <vt:lpstr>Inductive Effects</vt:lpstr>
      <vt:lpstr>PowerPoint Presentation</vt:lpstr>
      <vt:lpstr>PowerPoint Presentation</vt:lpstr>
      <vt:lpstr>PowerPoint Presentation</vt:lpstr>
      <vt:lpstr>LiAlH4 and NaBH4 Reactivity with a Proton Source</vt:lpstr>
      <vt:lpstr>Reduction of Other Functional Groups </vt:lpstr>
      <vt:lpstr>Sodium Hydride</vt:lpstr>
      <vt:lpstr>Some Feasible Grignard Reagents</vt:lpstr>
      <vt:lpstr>Grignard Reaction and Mechanism</vt:lpstr>
      <vt:lpstr>Grignard Reactions Can Be Used to Produce Carboxylic acids</vt:lpstr>
      <vt:lpstr>PowerPoint Presentation</vt:lpstr>
      <vt:lpstr>Direct 1,2-Addition Mechanism</vt:lpstr>
      <vt:lpstr>Reversibility in Nucleophilic Addition</vt:lpstr>
      <vt:lpstr>Thermodynamic Product</vt:lpstr>
      <vt:lpstr>Thermodynamic or Kinetic Product?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Synthesizing Alkenes: Wittig Reactions Are Better</vt:lpstr>
      <vt:lpstr>Synthesizing Alkenes: Wittig Reactions Are Better</vt:lpstr>
    </vt:vector>
  </TitlesOfParts>
  <Company>Widener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 with Polar p Bonds</dc:title>
  <dc:creator>Loyd Bastin</dc:creator>
  <cp:lastModifiedBy>Loyd Bastin</cp:lastModifiedBy>
  <cp:revision>14</cp:revision>
  <dcterms:created xsi:type="dcterms:W3CDTF">2015-03-17T18:07:16Z</dcterms:created>
  <dcterms:modified xsi:type="dcterms:W3CDTF">2015-03-21T20:24:17Z</dcterms:modified>
</cp:coreProperties>
</file>