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5"/>
  </p:notesMasterIdLst>
  <p:sldIdLst>
    <p:sldId id="258" r:id="rId5"/>
    <p:sldId id="261" r:id="rId6"/>
    <p:sldId id="263" r:id="rId7"/>
    <p:sldId id="311" r:id="rId8"/>
    <p:sldId id="315" r:id="rId9"/>
    <p:sldId id="264" r:id="rId10"/>
    <p:sldId id="265" r:id="rId11"/>
    <p:sldId id="266" r:id="rId12"/>
    <p:sldId id="316" r:id="rId13"/>
    <p:sldId id="269" r:id="rId14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99" autoAdjust="0"/>
    <p:restoredTop sz="83005" autoAdjust="0"/>
  </p:normalViewPr>
  <p:slideViewPr>
    <p:cSldViewPr snapToGrid="0" snapToObjects="1">
      <p:cViewPr varScale="1">
        <p:scale>
          <a:sx n="80" d="100"/>
          <a:sy n="80" d="100"/>
        </p:scale>
        <p:origin x="-21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tags" Target="tags/tag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1F85C-CB6A-9049-A706-16B169ECC6C7}" type="datetimeFigureOut">
              <a:rPr lang="en-US" smtClean="0"/>
              <a:pPr/>
              <a:t>3/16/15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6CAA1-E75A-1549-A46D-A8AD48FC26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78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6CAA1-E75A-1549-A46D-A8AD48FC26D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6CAA1-E75A-1549-A46D-A8AD48FC26D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7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6CAA1-E75A-1549-A46D-A8AD48FC26D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54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6CAA1-E75A-1549-A46D-A8AD48FC26D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83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6CAA1-E75A-1549-A46D-A8AD48FC26D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52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6CAA1-E75A-1549-A46D-A8AD48FC26D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90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6CAA1-E75A-1549-A46D-A8AD48FC26D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16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6CAA1-E75A-1549-A46D-A8AD48FC26D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79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6CAA1-E75A-1549-A46D-A8AD48FC26D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25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saylor\Desktop\Joel_Karty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970038"/>
            <a:ext cx="2386620" cy="26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56703"/>
            <a:ext cx="4617128" cy="366712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400897"/>
            <a:ext cx="6805769" cy="275503"/>
          </a:xfrm>
        </p:spPr>
        <p:txBody>
          <a:bodyPr/>
          <a:lstStyle>
            <a:lvl1pPr algn="r">
              <a:defRPr sz="3000" b="1">
                <a:solidFill>
                  <a:srgbClr val="BCE0F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752600"/>
            <a:ext cx="6118930" cy="1752600"/>
          </a:xfr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5822AAB-C41D-483A-8718-5219C03AB8CD}" type="datetimeFigureOut">
              <a:rPr lang="en-US" smtClean="0"/>
              <a:pPr>
                <a:defRPr/>
              </a:pPr>
              <a:t>3/16/15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C2C1248-AAA3-404B-BBA3-0903E5E1E4B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030616"/>
            <a:ext cx="2638288" cy="21784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819400" y="152400"/>
            <a:ext cx="5984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BCE0FA"/>
                </a:solidFill>
              </a:rPr>
              <a:t>Organic Chemistry</a:t>
            </a:r>
            <a:endParaRPr lang="en-US" sz="6000" b="1" dirty="0">
              <a:solidFill>
                <a:srgbClr val="BCE0FA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998128" y="914400"/>
            <a:ext cx="310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PRINCIPLES</a:t>
            </a:r>
            <a:r>
              <a:rPr lang="en-US" baseline="0" dirty="0" smtClean="0">
                <a:solidFill>
                  <a:schemeClr val="bg1"/>
                </a:solidFill>
              </a:rPr>
              <a:t> AND MECHANISMS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8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F9D03-F44F-4FF8-A376-46AC563F0081}" type="datetimeFigureOut">
              <a:rPr lang="en-US" smtClean="0"/>
              <a:pPr>
                <a:defRPr/>
              </a:pPr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5E256-6576-4C33-9F07-695CCF931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8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749DF-2902-4FD2-AF8D-557B1AB51A6E}" type="datetimeFigureOut">
              <a:rPr lang="en-US" smtClean="0"/>
              <a:pPr>
                <a:defRPr/>
              </a:pPr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F8E9388-6207-4D4E-A0EF-BB2F5686B3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427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784600" cy="200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3600" y="1981200"/>
            <a:ext cx="3784600" cy="200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95750"/>
            <a:ext cx="3784600" cy="200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3600" y="4095750"/>
            <a:ext cx="3784600" cy="200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7B109-2786-2147-95D9-B19C70E87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6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BC1CC-1C24-4312-8822-4843599B452D}" type="datetimeFigureOut">
              <a:rPr lang="en-US" smtClean="0"/>
              <a:pPr>
                <a:defRPr/>
              </a:pPr>
              <a:t>3/16/15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BA26F-63CA-407A-9E92-AA1783355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9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989C9D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527E3E3-04BD-4453-BF73-DBE2C45CA448}" type="datetimeFigureOut">
              <a:rPr lang="en-US" smtClean="0"/>
              <a:pPr>
                <a:defRPr/>
              </a:pPr>
              <a:t>3/16/15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143BAFD-CB1C-4E44-ABA6-3A48BF407C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90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E2BDD-CFAA-4F7F-AB6A-F71187B3C18F}" type="datetimeFigureOut">
              <a:rPr lang="en-US" smtClean="0"/>
              <a:pPr>
                <a:defRPr/>
              </a:pPr>
              <a:t>3/16/15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7AFD2-0B14-4E3F-9BC8-E838D7DD2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5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rgbClr val="989C9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rgbClr val="989C9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5C74F-76B1-4461-88C6-9A1FD474697B}" type="datetimeFigureOut">
              <a:rPr lang="en-US" smtClean="0"/>
              <a:pPr>
                <a:defRPr/>
              </a:pPr>
              <a:t>3/16/15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B044A-39F1-41A0-8BB0-E39250A42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4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5B70C-33EF-4283-B126-DE30EF84A0F3}" type="datetimeFigureOut">
              <a:rPr lang="en-US" smtClean="0"/>
              <a:pPr>
                <a:defRPr/>
              </a:pPr>
              <a:t>3/16/15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069B-433C-4D58-8B6A-60D84FC4D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4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69DB4F3-2876-4045-ABA7-36ED5652F37A}" type="datetimeFigureOut">
              <a:rPr lang="en-US" smtClean="0"/>
              <a:pPr>
                <a:defRPr/>
              </a:pPr>
              <a:t>3/16/15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E13DE3C-6ECD-4F95-9C5D-E527CBECDD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995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C8F1EE8-15B8-4988-90EE-2CB68CFA24DF}" type="datetimeFigureOut">
              <a:rPr lang="en-US" smtClean="0"/>
              <a:pPr>
                <a:defRPr/>
              </a:pPr>
              <a:t>3/16/15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D7716-2BAA-41E4-8E0D-8D05F528D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026CA4-54B5-447A-A8BE-DE7A75F9B666}" type="datetimeFigureOut">
              <a:rPr lang="en-US" smtClean="0"/>
              <a:pPr>
                <a:defRPr/>
              </a:pPr>
              <a:t>3/16/15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D2AC266-D99D-49E6-AD0C-1DC418CF8B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28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989C9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9B3A4D-67FE-4B99-9B6A-D32DE8721D54}" type="datetimeFigureOut">
              <a:rPr lang="en-US" smtClean="0"/>
              <a:pPr>
                <a:defRPr/>
              </a:pPr>
              <a:t>3/16/15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989C9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989C9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7FCBB8-6C22-44BF-A1F4-A9A549A1D4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49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600" b="1" kern="1200">
          <a:solidFill>
            <a:srgbClr val="BCE0FA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/>
              <a:t>Ultraviolet–visible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spectroscopy (</a:t>
            </a:r>
            <a:r>
              <a:rPr lang="en-US" dirty="0"/>
              <a:t>UV</a:t>
            </a:r>
            <a:r>
              <a:rPr lang="en-US" dirty="0" smtClean="0"/>
              <a:t>-</a:t>
            </a:r>
            <a:r>
              <a:rPr lang="en-US" dirty="0"/>
              <a:t>V</a:t>
            </a:r>
            <a:r>
              <a:rPr lang="en-US" dirty="0" smtClean="0"/>
              <a:t>is</a:t>
            </a:r>
            <a:r>
              <a:rPr lang="en-US" dirty="0"/>
              <a:t>)</a:t>
            </a:r>
          </a:p>
        </p:txBody>
      </p:sp>
      <p:pic>
        <p:nvPicPr>
          <p:cNvPr id="3" name="Picture 2" descr="C:\Users\amontoya\Documents\Angelas Documents\01 nSight\Karty\chapter15\ch15\FIG15.01_Karty1_CH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58" y="1669904"/>
            <a:ext cx="7149722" cy="509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Effect of Lone Pairs on </a:t>
            </a:r>
            <a:r>
              <a:rPr lang="en-US" sz="3200" dirty="0" err="1" smtClean="0"/>
              <a:t>λ</a:t>
            </a:r>
            <a:r>
              <a:rPr lang="en-US" sz="3200" baseline="-25000" dirty="0" err="1" smtClean="0"/>
              <a:t>max</a:t>
            </a:r>
            <a:r>
              <a:rPr lang="en-US" sz="3200" smtClean="0"/>
              <a:t> </a:t>
            </a:r>
            <a:endParaRPr lang="en-US" sz="2200" baseline="-25000" dirty="0"/>
          </a:p>
        </p:txBody>
      </p:sp>
      <p:pic>
        <p:nvPicPr>
          <p:cNvPr id="7170" name="Picture 2" descr="C:\Users\amontoya\Documents\Angelas Documents\01 nSight\Karty\chapter15\ch15\FIG15.08_Karty1_CH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710" y="1613190"/>
            <a:ext cx="6680777" cy="514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9600" cy="1143000"/>
          </a:xfrm>
        </p:spPr>
        <p:txBody>
          <a:bodyPr/>
          <a:lstStyle/>
          <a:p>
            <a:r>
              <a:rPr lang="en-US" dirty="0" smtClean="0"/>
              <a:t>UV</a:t>
            </a:r>
            <a:r>
              <a:rPr lang="en-US" dirty="0" smtClean="0"/>
              <a:t>-</a:t>
            </a:r>
            <a:r>
              <a:rPr lang="en-US" dirty="0"/>
              <a:t>V</a:t>
            </a:r>
            <a:r>
              <a:rPr lang="en-US" dirty="0" smtClean="0"/>
              <a:t>is Spectrometer &amp; Spectrum </a:t>
            </a:r>
            <a:endParaRPr lang="en-US" dirty="0"/>
          </a:p>
        </p:txBody>
      </p:sp>
      <p:pic>
        <p:nvPicPr>
          <p:cNvPr id="4" name="Picture 2" descr="C:\Users\amontoya\Documents\Angelas Documents\01 nSight\Karty\chapter15\ch15\FIG15.02_Karty1_CH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537540"/>
            <a:ext cx="8528050" cy="280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 UV</a:t>
            </a:r>
            <a:r>
              <a:rPr lang="en-US" dirty="0" smtClean="0"/>
              <a:t>–Vis </a:t>
            </a:r>
            <a:r>
              <a:rPr lang="en-US" dirty="0"/>
              <a:t>Spectrum: </a:t>
            </a:r>
            <a:r>
              <a:rPr lang="en-US" dirty="0" smtClean="0"/>
              <a:t>Photon Absorption </a:t>
            </a:r>
            <a:r>
              <a:rPr lang="en-US" dirty="0"/>
              <a:t>and Electron Transitions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51317"/>
            <a:ext cx="8229600" cy="1003763"/>
          </a:xfrm>
        </p:spPr>
        <p:txBody>
          <a:bodyPr>
            <a:normAutofit/>
          </a:bodyPr>
          <a:lstStyle/>
          <a:p>
            <a:r>
              <a:rPr lang="en-US" dirty="0"/>
              <a:t>Notice that there is a </a:t>
            </a:r>
            <a:r>
              <a:rPr lang="en-US" dirty="0" smtClean="0"/>
              <a:t>peak (the </a:t>
            </a:r>
            <a:r>
              <a:rPr lang="en-US" b="1" dirty="0" err="1" smtClean="0"/>
              <a:t>λ</a:t>
            </a:r>
            <a:r>
              <a:rPr lang="en-US" b="1" baseline="-25000" dirty="0" err="1" smtClean="0"/>
              <a:t>max</a:t>
            </a:r>
            <a:r>
              <a:rPr lang="en-US" dirty="0" smtClean="0"/>
              <a:t>) </a:t>
            </a:r>
            <a:r>
              <a:rPr lang="en-US" dirty="0"/>
              <a:t>in the spectrum, centered at 224 nm.</a:t>
            </a:r>
            <a:r>
              <a:rPr lang="en-US" dirty="0" smtClean="0"/>
              <a:t> </a:t>
            </a:r>
          </a:p>
        </p:txBody>
      </p:sp>
      <p:pic>
        <p:nvPicPr>
          <p:cNvPr id="3074" name="Picture 2" descr="C:\Users\amontoya\Documents\Angelas Documents\01 nSight\Karty\chapter15\ch15\FIG15.03_Karty1_CH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76" y="1649825"/>
            <a:ext cx="7618701" cy="362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Transitions </a:t>
            </a:r>
            <a:br>
              <a:rPr lang="en-US" dirty="0" smtClean="0"/>
            </a:br>
            <a:r>
              <a:rPr lang="en-US" dirty="0" smtClean="0"/>
              <a:t>in UV</a:t>
            </a:r>
            <a:r>
              <a:rPr lang="en-US" dirty="0" smtClean="0"/>
              <a:t>-</a:t>
            </a:r>
            <a:r>
              <a:rPr lang="en-US" dirty="0"/>
              <a:t>V</a:t>
            </a:r>
            <a:r>
              <a:rPr lang="en-US" dirty="0" smtClean="0"/>
              <a:t>is </a:t>
            </a:r>
            <a:r>
              <a:rPr lang="en-US" dirty="0" smtClean="0"/>
              <a:t>Spectroscopy</a:t>
            </a:r>
            <a:endParaRPr lang="en-US" dirty="0"/>
          </a:p>
        </p:txBody>
      </p:sp>
      <p:pic>
        <p:nvPicPr>
          <p:cNvPr id="4098" name="Picture 2" descr="C:\Users\amontoya\Documents\Angelas Documents\01 nSight\Karty\chapter15\ch15\FIG15.04_Karty1_CH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08" y="1708201"/>
            <a:ext cx="7691726" cy="50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03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340"/>
            <a:ext cx="8229600" cy="1143000"/>
          </a:xfrm>
        </p:spPr>
        <p:txBody>
          <a:bodyPr/>
          <a:lstStyle/>
          <a:p>
            <a:r>
              <a:rPr lang="en-US" dirty="0" smtClean="0"/>
              <a:t>The HOMO-LUMO Transition </a:t>
            </a:r>
            <a:br>
              <a:rPr lang="en-US" dirty="0" smtClean="0"/>
            </a:br>
            <a:r>
              <a:rPr lang="en-US" dirty="0" smtClean="0"/>
              <a:t>in Buta-1,3-</a:t>
            </a:r>
            <a:r>
              <a:rPr lang="en-US" dirty="0" smtClean="0"/>
              <a:t>diene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358" y="1581994"/>
            <a:ext cx="5850737" cy="515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0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Structure on </a:t>
            </a:r>
            <a:r>
              <a:rPr lang="en-US" dirty="0" err="1"/>
              <a:t>λ</a:t>
            </a:r>
            <a:r>
              <a:rPr lang="en-US" baseline="-25000" dirty="0" err="1"/>
              <a:t>max</a:t>
            </a:r>
            <a:endParaRPr lang="en-US" baseline="-25000" dirty="0"/>
          </a:p>
        </p:txBody>
      </p:sp>
      <p:pic>
        <p:nvPicPr>
          <p:cNvPr id="5122" name="Picture 2" descr="C:\Users\amontoya\Documents\Angelas Documents\01 nSight\Karty\chapter15\ch15\TAB15.01_Karty1_CH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34" y="1631373"/>
            <a:ext cx="5285337" cy="522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UV</a:t>
            </a:r>
            <a:r>
              <a:rPr lang="en-US" dirty="0" smtClean="0"/>
              <a:t>-</a:t>
            </a:r>
            <a:r>
              <a:rPr lang="en-US" dirty="0"/>
              <a:t>V</a:t>
            </a:r>
            <a:r>
              <a:rPr lang="en-US" dirty="0" smtClean="0"/>
              <a:t>is </a:t>
            </a:r>
            <a:r>
              <a:rPr lang="en-US" dirty="0" smtClean="0"/>
              <a:t>Absorption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942403"/>
            <a:ext cx="76866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3900836"/>
            <a:ext cx="76676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Conjugation on </a:t>
            </a:r>
            <a:r>
              <a:rPr lang="en-US" dirty="0" err="1"/>
              <a:t>λ</a:t>
            </a:r>
            <a:r>
              <a:rPr lang="en-US" baseline="-25000" dirty="0" err="1"/>
              <a:t>max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conjugation increases</a:t>
            </a:r>
            <a:r>
              <a:rPr lang="en-US" dirty="0" smtClean="0"/>
              <a:t>,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max</a:t>
            </a:r>
            <a:r>
              <a:rPr lang="en-US" dirty="0" smtClean="0"/>
              <a:t> for the longest-wavelength absorption increases, too.</a:t>
            </a:r>
          </a:p>
          <a:p>
            <a:endParaRPr lang="en-US" dirty="0"/>
          </a:p>
        </p:txBody>
      </p:sp>
      <p:pic>
        <p:nvPicPr>
          <p:cNvPr id="6146" name="Picture 2" descr="C:\Users\amontoya\Documents\Angelas Documents\01 nSight\Karty\chapter15\ch15\FIG15.07_Karty1_CH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84" y="2535382"/>
            <a:ext cx="7598805" cy="417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12800" y="228599"/>
            <a:ext cx="7772400" cy="803275"/>
          </a:xfrm>
        </p:spPr>
        <p:txBody>
          <a:bodyPr>
            <a:noAutofit/>
          </a:bodyPr>
          <a:lstStyle/>
          <a:p>
            <a:pPr eaLnBrk="1" hangingPunct="1"/>
            <a:r>
              <a:rPr lang="en-US" b="1" dirty="0">
                <a:latin typeface="Palatino" charset="0"/>
                <a:ea typeface="ＭＳ Ｐゴシック" charset="0"/>
                <a:cs typeface="ＭＳ Ｐゴシック" charset="0"/>
              </a:rPr>
              <a:t>UV-Vis and Conjugation</a:t>
            </a:r>
          </a:p>
        </p:txBody>
      </p:sp>
      <p:pic>
        <p:nvPicPr>
          <p:cNvPr id="2" name="Picture 1" descr="JonesFigure11.34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34"/>
          <a:stretch/>
        </p:blipFill>
        <p:spPr>
          <a:xfrm rot="5400000">
            <a:off x="2449684" y="608185"/>
            <a:ext cx="4244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1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38B22F5296D8408922A058877833B5" ma:contentTypeVersion="" ma:contentTypeDescription="Create a new document." ma:contentTypeScope="" ma:versionID="db820d1053999caf0d761b3c47b2e62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3e687d5f98ee29b9cfcc2ff24550dc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322C7F-AB58-4324-B463-ACB95C5726CC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7FA9101-5BC8-40F3-A20F-17A2BF666C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B17579-BC46-437B-847F-E17EFA4B58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1440</TotalTime>
  <Words>95</Words>
  <Application>Microsoft Macintosh PowerPoint</Application>
  <PresentationFormat>On-screen Show (4:3)</PresentationFormat>
  <Paragraphs>21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Ultraviolet–visible  spectroscopy (UV-Vis)</vt:lpstr>
      <vt:lpstr>UV-Vis Spectrometer &amp; Spectrum </vt:lpstr>
      <vt:lpstr>The UV–Vis Spectrum: Photon Absorption and Electron Transitions</vt:lpstr>
      <vt:lpstr>Electronic Transitions  in UV-Vis Spectroscopy</vt:lpstr>
      <vt:lpstr>The HOMO-LUMO Transition  in Buta-1,3-diene</vt:lpstr>
      <vt:lpstr>Effects of Structure on λmax</vt:lpstr>
      <vt:lpstr>UV-Vis Absorption</vt:lpstr>
      <vt:lpstr>Effect of Conjugation on λmax</vt:lpstr>
      <vt:lpstr>UV-Vis and Conjugation</vt:lpstr>
      <vt:lpstr>Effect of Lone Pairs on λmax </vt:lpstr>
    </vt:vector>
  </TitlesOfParts>
  <Company>Western Kentucky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15 Lecture PowerPoint</dc:title>
  <dc:creator>Chad Snyder</dc:creator>
  <cp:lastModifiedBy>Loyd Bastin</cp:lastModifiedBy>
  <cp:revision>133</cp:revision>
  <dcterms:created xsi:type="dcterms:W3CDTF">2014-03-17T14:52:39Z</dcterms:created>
  <dcterms:modified xsi:type="dcterms:W3CDTF">2015-03-16T12:14:40Z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0x0101009C38B22F5296D8408922A058877833B5</vt:lpwstr>
  </property>
</Properties>
</file>