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82" r:id="rId4"/>
    <p:sldId id="283" r:id="rId5"/>
    <p:sldId id="284" r:id="rId6"/>
    <p:sldId id="262" r:id="rId7"/>
    <p:sldId id="276" r:id="rId8"/>
    <p:sldId id="263" r:id="rId9"/>
    <p:sldId id="257" r:id="rId10"/>
    <p:sldId id="287" r:id="rId11"/>
    <p:sldId id="285" r:id="rId12"/>
    <p:sldId id="286" r:id="rId13"/>
    <p:sldId id="264" r:id="rId14"/>
    <p:sldId id="279" r:id="rId15"/>
    <p:sldId id="289" r:id="rId16"/>
    <p:sldId id="291" r:id="rId17"/>
    <p:sldId id="277" r:id="rId18"/>
    <p:sldId id="292" r:id="rId19"/>
    <p:sldId id="270" r:id="rId20"/>
    <p:sldId id="273" r:id="rId21"/>
    <p:sldId id="272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1" autoAdjust="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960" y="-112"/>
      </p:cViewPr>
      <p:guideLst>
        <p:guide orient="horz" pos="1951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367A3-039E-204E-8F4D-34EF814A1E9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C9F0-BA51-7E49-B9BA-B89C9454D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3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30333-CE53-C546-B835-7601B274EB07}" type="slidenum">
              <a:rPr lang="en-US"/>
              <a:pPr/>
              <a:t>13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8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C556D-E369-BF48-9264-43F69DD59C13}" type="slidenum">
              <a:rPr lang="en-US"/>
              <a:pPr/>
              <a:t>17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2A31A-3DB6-3448-BA25-07B60F28F2A7}" type="slidenum">
              <a:rPr lang="en-US"/>
              <a:pPr/>
              <a:t>19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12530-9BE0-B54C-94C4-11B3B67E77FD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E92DC-4711-9E40-B02E-13311CAAA225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4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7C047-BB4F-ED4A-8583-15C9693BA2A9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2B376-AFF7-084D-A806-27AE635B1E13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0F81-63F4-A44A-BEBC-B16F4EE7D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4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8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59DC-A6AF-4B49-9642-8C62E2C3CCD7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0E4F-F740-9240-A09C-0AE5232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em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5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Multiple-Center MO </a:t>
            </a:r>
            <a:r>
              <a:rPr lang="en-US" sz="3200" dirty="0" smtClean="0">
                <a:solidFill>
                  <a:schemeClr val="tx2"/>
                </a:solidFill>
              </a:rPr>
              <a:t>Theory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7741920" cy="434308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Like all MOs, the following general rules apply to multiple-center MOs: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9" y="2997198"/>
            <a:ext cx="8110218" cy="29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5"/>
            <a:ext cx="8229600" cy="71317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F497D"/>
                </a:solidFill>
              </a:rPr>
              <a:t>Hückel</a:t>
            </a:r>
            <a:r>
              <a:rPr lang="en-US" dirty="0" smtClean="0">
                <a:solidFill>
                  <a:srgbClr val="1F497D"/>
                </a:solidFill>
              </a:rPr>
              <a:t> Rules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231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From his observations on the structural similarities of compounds in each of these classes, Erich </a:t>
            </a:r>
            <a:r>
              <a:rPr lang="en-US" sz="2600" dirty="0" err="1" smtClean="0"/>
              <a:t>Hückel</a:t>
            </a:r>
            <a:r>
              <a:rPr lang="en-US" sz="2600" dirty="0" smtClean="0"/>
              <a:t> (1896–1980), a German physicist and physical chemist, proposed what are now known as the </a:t>
            </a:r>
            <a:r>
              <a:rPr lang="en-US" sz="2600" b="1" dirty="0" err="1" smtClean="0"/>
              <a:t>Hu</a:t>
            </a:r>
            <a:r>
              <a:rPr lang="en-US" sz="2600" dirty="0" err="1" smtClean="0"/>
              <a:t>̈</a:t>
            </a:r>
            <a:r>
              <a:rPr lang="en-US" sz="2600" b="1" dirty="0" err="1" smtClean="0"/>
              <a:t>ckel</a:t>
            </a:r>
            <a:r>
              <a:rPr lang="en-US" sz="2600" dirty="0" smtClean="0"/>
              <a:t> rules for </a:t>
            </a:r>
            <a:r>
              <a:rPr lang="en-US" sz="2600" dirty="0" err="1" smtClean="0"/>
              <a:t>aromaticity</a:t>
            </a:r>
            <a:r>
              <a:rPr lang="en-US" sz="2600" dirty="0" smtClean="0"/>
              <a:t>: 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/>
              <a:t>Alternatively, the </a:t>
            </a:r>
            <a:r>
              <a:rPr lang="en-US" sz="2600" dirty="0" err="1"/>
              <a:t>Hückel</a:t>
            </a:r>
            <a:r>
              <a:rPr lang="en-US" sz="2600" dirty="0"/>
              <a:t> numbers correspond to 4n + 2, where n is any integer </a:t>
            </a:r>
            <a:r>
              <a:rPr lang="en-US" sz="2600" u="sng" dirty="0"/>
              <a:t>&gt;</a:t>
            </a:r>
            <a:r>
              <a:rPr lang="en-US" sz="2600" dirty="0"/>
              <a:t>0, and the anti-</a:t>
            </a:r>
            <a:r>
              <a:rPr lang="en-US" sz="2600" dirty="0" err="1"/>
              <a:t>Hückel</a:t>
            </a:r>
            <a:r>
              <a:rPr lang="en-US" sz="2600" dirty="0"/>
              <a:t> numbers correspond to 4n, where n is any integer </a:t>
            </a:r>
            <a:r>
              <a:rPr lang="en-US" sz="2600" u="sng" dirty="0"/>
              <a:t>&gt;</a:t>
            </a:r>
            <a:r>
              <a:rPr lang="en-US" sz="2600" dirty="0"/>
              <a:t>1.</a:t>
            </a:r>
          </a:p>
          <a:p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902744"/>
            <a:ext cx="76390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1F497D"/>
                </a:solidFill>
              </a:rPr>
              <a:t>Cyclobutadiene’s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π </a:t>
            </a:r>
            <a:r>
              <a:rPr lang="en-US" dirty="0" err="1" smtClean="0">
                <a:solidFill>
                  <a:srgbClr val="1F497D"/>
                </a:solidFill>
              </a:rPr>
              <a:t>Mos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0426"/>
            <a:ext cx="8229600" cy="129785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lowest-energy MO (π</a:t>
            </a:r>
            <a:r>
              <a:rPr lang="en-US" baseline="-25000" dirty="0"/>
              <a:t>1</a:t>
            </a:r>
            <a:r>
              <a:rPr lang="en-US" dirty="0"/>
              <a:t>) has no nodal planes perpendicular to the bonding axes, and each additional nodal plane raises the energy of the other </a:t>
            </a:r>
            <a:r>
              <a:rPr lang="en-US" dirty="0" err="1"/>
              <a:t>MOs</a:t>
            </a:r>
            <a:r>
              <a:rPr lang="en-US" dirty="0" err="1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84" y="1728062"/>
            <a:ext cx="6044232" cy="34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5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MO </a:t>
            </a:r>
            <a:r>
              <a:rPr lang="en-US" dirty="0">
                <a:solidFill>
                  <a:srgbClr val="1F497D"/>
                </a:solidFill>
              </a:rPr>
              <a:t>Picture of Cyclobutadiene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242952"/>
            <a:ext cx="6858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6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21-6, p. 859</a:t>
            </a:r>
          </a:p>
        </p:txBody>
      </p:sp>
      <p:pic>
        <p:nvPicPr>
          <p:cNvPr id="5" name="Picture 4" descr="21p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50" y="3429000"/>
            <a:ext cx="314812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0514" name="Picture 2" descr="2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3" y="0"/>
            <a:ext cx="8490550" cy="362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2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364365"/>
            <a:ext cx="8763000" cy="6493635"/>
          </a:xfrm>
        </p:spPr>
        <p:txBody>
          <a:bodyPr>
            <a:normAutofit lnSpcReduction="10000"/>
          </a:bodyPr>
          <a:lstStyle/>
          <a:p>
            <a:pPr>
              <a:buFont typeface="Wingdings" pitchFamily="84" charset="2"/>
              <a:buChar char="§"/>
              <a:defRPr/>
            </a:pPr>
            <a:r>
              <a:rPr lang="en-US" sz="2800" dirty="0" smtClean="0">
                <a:solidFill>
                  <a:srgbClr val="9A05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Aromatic Hydrocarbon: </a:t>
            </a:r>
            <a:r>
              <a:rPr lang="en-US" sz="2800" dirty="0" smtClean="0">
                <a:latin typeface="Arial" charset="0"/>
              </a:rPr>
              <a:t>A cyclic, planar, fully conjugated hydrocarbon with 4</a:t>
            </a:r>
            <a:r>
              <a:rPr lang="en-US" sz="2800" i="1" dirty="0" smtClean="0">
                <a:latin typeface="Arial" charset="0"/>
              </a:rPr>
              <a:t>n</a:t>
            </a:r>
            <a:r>
              <a:rPr lang="en-US" sz="2800" dirty="0" smtClean="0">
                <a:latin typeface="Arial" charset="0"/>
              </a:rPr>
              <a:t>+2 pi electrons (2, 6, 10, 14, 18, </a:t>
            </a:r>
            <a:r>
              <a:rPr lang="en-US" sz="2800" dirty="0" err="1" smtClean="0">
                <a:latin typeface="Arial" charset="0"/>
              </a:rPr>
              <a:t>etc</a:t>
            </a:r>
            <a:r>
              <a:rPr lang="en-US" sz="2800" dirty="0" smtClean="0">
                <a:latin typeface="Arial" charset="0"/>
              </a:rPr>
              <a:t>).</a:t>
            </a:r>
            <a:endParaRPr lang="en-US" sz="2800" dirty="0">
              <a:latin typeface="Arial" charset="0"/>
            </a:endParaRPr>
          </a:p>
          <a:p>
            <a:pPr marL="742950" lvl="2" indent="-342900">
              <a:buFont typeface="Wingdings" pitchFamily="84" charset="2"/>
              <a:buChar char="§"/>
              <a:defRPr/>
            </a:pPr>
            <a:r>
              <a:rPr lang="en-US" dirty="0"/>
              <a:t>An </a:t>
            </a:r>
            <a:r>
              <a:rPr lang="en-US" dirty="0" smtClean="0"/>
              <a:t>aromatic </a:t>
            </a:r>
            <a:r>
              <a:rPr lang="en-US" dirty="0"/>
              <a:t>hydrocarbon is especially </a:t>
            </a:r>
            <a:r>
              <a:rPr lang="en-US" dirty="0" smtClean="0"/>
              <a:t>stable </a:t>
            </a:r>
            <a:r>
              <a:rPr lang="en-US" dirty="0"/>
              <a:t>relative to an open-chain fully conjugated hydrocarbon of the same number of carbon atoms</a:t>
            </a:r>
            <a:r>
              <a:rPr lang="en-US" dirty="0" smtClean="0"/>
              <a:t>.</a:t>
            </a:r>
          </a:p>
          <a:p>
            <a:pPr>
              <a:buFont typeface="Wingdings" pitchFamily="84" charset="2"/>
              <a:buChar char="§"/>
              <a:defRPr/>
            </a:pPr>
            <a:r>
              <a:rPr lang="en-US" sz="2800" dirty="0" smtClean="0">
                <a:solidFill>
                  <a:srgbClr val="9A05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Nonaromatic </a:t>
            </a:r>
            <a:r>
              <a:rPr lang="en-US" sz="2800" dirty="0">
                <a:solidFill>
                  <a:srgbClr val="9A05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Hydrocarbon: </a:t>
            </a:r>
            <a:r>
              <a:rPr lang="en-US" sz="2800" dirty="0">
                <a:latin typeface="Arial" charset="0"/>
              </a:rPr>
              <a:t>A cyclic, </a:t>
            </a:r>
            <a:r>
              <a:rPr lang="en-US" sz="2800" dirty="0" smtClean="0">
                <a:latin typeface="Arial" charset="0"/>
              </a:rPr>
              <a:t>non-planar</a:t>
            </a:r>
            <a:r>
              <a:rPr lang="en-US" sz="2800" dirty="0">
                <a:latin typeface="Arial" charset="0"/>
              </a:rPr>
              <a:t>, fully conjugated hydrocarbon with 4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dirty="0">
                <a:latin typeface="Arial" charset="0"/>
              </a:rPr>
              <a:t>+2 pi </a:t>
            </a:r>
            <a:r>
              <a:rPr lang="en-US" sz="2800" dirty="0" smtClean="0">
                <a:latin typeface="Arial" charset="0"/>
              </a:rPr>
              <a:t>electrons.</a:t>
            </a:r>
            <a:endParaRPr lang="en-US" sz="2800" dirty="0">
              <a:latin typeface="Arial" charset="0"/>
            </a:endParaRPr>
          </a:p>
          <a:p>
            <a:pPr marL="742950" lvl="2" indent="-342900">
              <a:buFont typeface="Wingdings" pitchFamily="84" charset="2"/>
              <a:buChar char="§"/>
              <a:defRPr/>
            </a:pPr>
            <a:r>
              <a:rPr lang="en-US" dirty="0" smtClean="0"/>
              <a:t>A nonaromatic </a:t>
            </a:r>
            <a:r>
              <a:rPr lang="en-US" dirty="0"/>
              <a:t>hydrocarbon </a:t>
            </a:r>
            <a:r>
              <a:rPr lang="en-US" dirty="0" smtClean="0"/>
              <a:t>has similar stability </a:t>
            </a:r>
            <a:r>
              <a:rPr lang="en-US" dirty="0"/>
              <a:t>to </a:t>
            </a:r>
            <a:r>
              <a:rPr lang="en-US" dirty="0" smtClean="0"/>
              <a:t>its </a:t>
            </a:r>
            <a:r>
              <a:rPr lang="en-US" dirty="0"/>
              <a:t>open-chain fully conjugated hydrocarbon of the same number of carbon atoms</a:t>
            </a:r>
            <a:r>
              <a:rPr lang="en-US" dirty="0" smtClean="0"/>
              <a:t>.</a:t>
            </a:r>
            <a:endParaRPr lang="en-US" dirty="0" smtClean="0">
              <a:solidFill>
                <a:srgbClr val="9A052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84" charset="2"/>
              <a:buChar char="§"/>
              <a:defRPr/>
            </a:pPr>
            <a:r>
              <a:rPr lang="en-US" sz="2800" dirty="0" err="1" smtClean="0">
                <a:solidFill>
                  <a:srgbClr val="9A05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Antiaromatic</a:t>
            </a:r>
            <a:r>
              <a:rPr lang="en-US" sz="2800" dirty="0" smtClean="0">
                <a:solidFill>
                  <a:srgbClr val="9A05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A05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hydrocarbon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:</a:t>
            </a:r>
            <a:r>
              <a:rPr lang="en-US" sz="2800" dirty="0" smtClean="0">
                <a:solidFill>
                  <a:srgbClr val="FF5008"/>
                </a:solidFill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A monocyclic, planar, fully conjugated hydrocarbon with 4</a:t>
            </a:r>
            <a:r>
              <a:rPr lang="en-US" sz="2800" i="1" dirty="0" smtClean="0">
                <a:ea typeface="+mn-ea"/>
              </a:rPr>
              <a:t>n</a:t>
            </a:r>
            <a:r>
              <a:rPr lang="en-US" sz="2800" dirty="0" smtClean="0">
                <a:ea typeface="+mn-ea"/>
              </a:rPr>
              <a:t> pi electrons (4, 8, 12, 16, 20...).</a:t>
            </a:r>
          </a:p>
          <a:p>
            <a:pPr lvl="1">
              <a:buFont typeface="Wingdings" pitchFamily="84" charset="2"/>
              <a:buChar char="§"/>
              <a:defRPr/>
            </a:pPr>
            <a:r>
              <a:rPr lang="en-US" sz="2200" dirty="0" smtClean="0"/>
              <a:t>An </a:t>
            </a:r>
            <a:r>
              <a:rPr lang="en-US" sz="2200" dirty="0" err="1" smtClean="0"/>
              <a:t>antiaromatic</a:t>
            </a:r>
            <a:r>
              <a:rPr lang="en-US" sz="2200" dirty="0" smtClean="0"/>
              <a:t> hydrocarbon is especially unstable relative to an open-chain fully conjugated hydrocarbon of the same number of carbon atoms.</a:t>
            </a:r>
          </a:p>
        </p:txBody>
      </p:sp>
    </p:spTree>
    <p:extLst>
      <p:ext uri="{BB962C8B-B14F-4D97-AF65-F5344CB8AC3E}">
        <p14:creationId xmlns:p14="http://schemas.microsoft.com/office/powerpoint/2010/main" val="707886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Cycloocta</a:t>
            </a:r>
            <a:r>
              <a:rPr lang="en-US" dirty="0">
                <a:solidFill>
                  <a:srgbClr val="1F497D"/>
                </a:solidFill>
              </a:rPr>
              <a:t>-1,3,5,7-tetraene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dirty="0" err="1"/>
              <a:t>Hückel’s</a:t>
            </a:r>
            <a:r>
              <a:rPr lang="en-US" dirty="0"/>
              <a:t> rules, [8]</a:t>
            </a:r>
            <a:r>
              <a:rPr lang="en-US" dirty="0" err="1"/>
              <a:t>annulene</a:t>
            </a:r>
            <a:r>
              <a:rPr lang="en-US" dirty="0"/>
              <a:t> should be </a:t>
            </a:r>
            <a:r>
              <a:rPr lang="en-US" dirty="0" err="1"/>
              <a:t>antiaromatic</a:t>
            </a:r>
            <a:r>
              <a:rPr lang="en-US" dirty="0"/>
              <a:t> if it is planar. </a:t>
            </a:r>
          </a:p>
          <a:p>
            <a:r>
              <a:rPr lang="en-US" dirty="0"/>
              <a:t>Because of the instability associated with </a:t>
            </a:r>
            <a:r>
              <a:rPr lang="en-US" dirty="0" err="1"/>
              <a:t>antiaromaticity</a:t>
            </a:r>
            <a:r>
              <a:rPr lang="en-US" dirty="0"/>
              <a:t>, however, [8]</a:t>
            </a:r>
            <a:r>
              <a:rPr lang="en-US" dirty="0" err="1"/>
              <a:t>annulene</a:t>
            </a:r>
            <a:r>
              <a:rPr lang="en-US" dirty="0"/>
              <a:t> resists planarity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659188"/>
            <a:ext cx="4810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2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1F497D"/>
                </a:solidFill>
              </a:rPr>
              <a:t>Aromaticity</a:t>
            </a:r>
            <a:r>
              <a:rPr lang="en-US" dirty="0">
                <a:solidFill>
                  <a:srgbClr val="1F497D"/>
                </a:solidFill>
              </a:rPr>
              <a:t> and Multiple Rings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9834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Compounds with two or more rings can also be aromatic.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These molecules are aromatic, and as a class are called </a:t>
            </a:r>
            <a:r>
              <a:rPr lang="en-US" b="1" dirty="0"/>
              <a:t>polycyclic aromatic hydrocarbons </a:t>
            </a:r>
            <a:r>
              <a:rPr lang="en-US" dirty="0"/>
              <a:t>(</a:t>
            </a:r>
            <a:r>
              <a:rPr lang="en-US" b="1" dirty="0"/>
              <a:t>PAHs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396572"/>
            <a:ext cx="65627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21p85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4" b="22076"/>
          <a:stretch/>
        </p:blipFill>
        <p:spPr bwMode="auto">
          <a:xfrm>
            <a:off x="322646" y="4542491"/>
            <a:ext cx="5686844" cy="18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1p8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r="26422"/>
          <a:stretch/>
        </p:blipFill>
        <p:spPr bwMode="auto">
          <a:xfrm>
            <a:off x="3930688" y="786219"/>
            <a:ext cx="4618000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594" y="3956050"/>
            <a:ext cx="2235200" cy="26289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40"/>
          <a:stretch/>
        </p:blipFill>
        <p:spPr bwMode="auto">
          <a:xfrm>
            <a:off x="0" y="786219"/>
            <a:ext cx="3295771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565"/>
            <a:ext cx="8229600" cy="77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Other Aromatics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2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Heterocyclic Aromatic Compounds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Heterocyclic </a:t>
            </a:r>
            <a:r>
              <a:rPr lang="en-US" b="1" dirty="0"/>
              <a:t>aromatic compounds </a:t>
            </a:r>
            <a:r>
              <a:rPr lang="en-US" dirty="0"/>
              <a:t>include pyridine, </a:t>
            </a:r>
            <a:r>
              <a:rPr lang="en-US" dirty="0" err="1"/>
              <a:t>pyrrole</a:t>
            </a:r>
            <a:r>
              <a:rPr lang="en-US" dirty="0"/>
              <a:t>, and furan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291138"/>
            <a:ext cx="76390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59998"/>
            <a:ext cx="44291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2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76200"/>
            <a:ext cx="55165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461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21-10, p. 864</a:t>
            </a:r>
          </a:p>
        </p:txBody>
      </p:sp>
    </p:spTree>
    <p:extLst>
      <p:ext uri="{BB962C8B-B14F-4D97-AF65-F5344CB8AC3E}">
        <p14:creationId xmlns:p14="http://schemas.microsoft.com/office/powerpoint/2010/main" val="222973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5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1F497D"/>
                </a:solidFill>
              </a:rPr>
              <a:t>Multiple-Center </a:t>
            </a:r>
            <a:r>
              <a:rPr lang="en-US" sz="3200" dirty="0" smtClean="0">
                <a:solidFill>
                  <a:srgbClr val="1F497D"/>
                </a:solidFill>
                <a:latin typeface="Symbol" pitchFamily="18" charset="2"/>
              </a:rPr>
              <a:t>p</a:t>
            </a:r>
            <a:r>
              <a:rPr lang="en-US" sz="3200" dirty="0" smtClean="0">
                <a:solidFill>
                  <a:srgbClr val="1F497D"/>
                </a:solidFill>
              </a:rPr>
              <a:t> MOs of the Allyl Cation</a:t>
            </a:r>
            <a:endParaRPr lang="en-US" sz="2200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4" y="4603749"/>
            <a:ext cx="4845049" cy="215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16" y="3429000"/>
            <a:ext cx="4855633" cy="185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2" y="1575722"/>
            <a:ext cx="5566898" cy="17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5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2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5875"/>
            <a:ext cx="89916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21-11, p. 864</a:t>
            </a:r>
          </a:p>
        </p:txBody>
      </p:sp>
    </p:spTree>
    <p:extLst>
      <p:ext uri="{BB962C8B-B14F-4D97-AF65-F5344CB8AC3E}">
        <p14:creationId xmlns:p14="http://schemas.microsoft.com/office/powerpoint/2010/main" val="42921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21p86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8988"/>
            <a:ext cx="8991600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8548688" y="6584950"/>
            <a:ext cx="5953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p. 864</a:t>
            </a:r>
          </a:p>
        </p:txBody>
      </p:sp>
      <p:sp>
        <p:nvSpPr>
          <p:cNvPr id="2" name="Rectangle 1"/>
          <p:cNvSpPr/>
          <p:nvPr/>
        </p:nvSpPr>
        <p:spPr>
          <a:xfrm>
            <a:off x="562621" y="83878"/>
            <a:ext cx="7987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1F497D"/>
                </a:solidFill>
              </a:rPr>
              <a:t>Biologically Relevant </a:t>
            </a:r>
            <a:r>
              <a:rPr lang="en-US" sz="4400" dirty="0" err="1" smtClean="0">
                <a:solidFill>
                  <a:srgbClr val="1F497D"/>
                </a:solidFill>
              </a:rPr>
              <a:t>Heterocycles</a:t>
            </a:r>
            <a:r>
              <a:rPr lang="en-US" sz="4400" dirty="0" smtClean="0">
                <a:solidFill>
                  <a:srgbClr val="1F497D"/>
                </a:solidFill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3971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1F497D"/>
                </a:solidFill>
              </a:rPr>
              <a:t>Aromaticity</a:t>
            </a:r>
            <a:r>
              <a:rPr lang="en-US" dirty="0">
                <a:solidFill>
                  <a:srgbClr val="1F497D"/>
                </a:solidFill>
              </a:rPr>
              <a:t> and DNA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6143"/>
            <a:ext cx="8229600" cy="84908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Aromaticity</a:t>
            </a:r>
            <a:r>
              <a:rPr lang="en-US" dirty="0"/>
              <a:t> </a:t>
            </a:r>
            <a:r>
              <a:rPr lang="en-US" dirty="0" smtClean="0"/>
              <a:t>affects </a:t>
            </a:r>
            <a:r>
              <a:rPr lang="en-US" dirty="0"/>
              <a:t>the structure and properties DNA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C:\Users\amontoya\Documents\Angelas Documents\01 nSight\Karty\chapter14\ch14\36_p706_Karty1_CH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91371"/>
            <a:ext cx="8521700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695188"/>
            <a:ext cx="7658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C</a:t>
            </a:r>
            <a:r>
              <a:rPr lang="en-US" dirty="0" smtClean="0">
                <a:solidFill>
                  <a:srgbClr val="1F497D"/>
                </a:solidFill>
              </a:rPr>
              <a:t>omplete </a:t>
            </a:r>
            <a:r>
              <a:rPr lang="en-US" dirty="0" smtClean="0">
                <a:solidFill>
                  <a:srgbClr val="1F497D"/>
                </a:solidFill>
              </a:rPr>
              <a:t>MO </a:t>
            </a:r>
            <a:r>
              <a:rPr lang="en-US" dirty="0" smtClean="0">
                <a:solidFill>
                  <a:srgbClr val="1F497D"/>
                </a:solidFill>
              </a:rPr>
              <a:t>Energy Diagram 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of the </a:t>
            </a:r>
            <a:r>
              <a:rPr lang="en-US" dirty="0" err="1" smtClean="0">
                <a:solidFill>
                  <a:srgbClr val="1F497D"/>
                </a:solidFill>
              </a:rPr>
              <a:t>Allyl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Cation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71" y="1626380"/>
            <a:ext cx="6915150" cy="49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Buta-1,3-diene </a:t>
            </a:r>
            <a:r>
              <a:rPr lang="en-US" dirty="0" smtClean="0">
                <a:solidFill>
                  <a:srgbClr val="1F497D"/>
                </a:solidFill>
              </a:rPr>
              <a:t> MOs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 descr="C:\Users\amontoya\Documents\Angelas Documents\01 nSight\Karty\chapter14\ch14\FIG14.11_Karty1_CH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" y="1535113"/>
            <a:ext cx="7664501" cy="53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4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64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F497D"/>
                </a:solidFill>
              </a:rPr>
              <a:t>Complete </a:t>
            </a:r>
            <a:r>
              <a:rPr lang="en-US" sz="3200" dirty="0" smtClean="0">
                <a:solidFill>
                  <a:srgbClr val="1F497D"/>
                </a:solidFill>
              </a:rPr>
              <a:t>MO </a:t>
            </a:r>
            <a:r>
              <a:rPr lang="en-US" sz="3200" dirty="0">
                <a:solidFill>
                  <a:srgbClr val="1F497D"/>
                </a:solidFill>
              </a:rPr>
              <a:t>Energy Diagram </a:t>
            </a:r>
            <a:r>
              <a:rPr lang="en-US" sz="3200" dirty="0" smtClean="0">
                <a:solidFill>
                  <a:srgbClr val="1F497D"/>
                </a:solidFill>
              </a:rPr>
              <a:t/>
            </a:r>
            <a:br>
              <a:rPr lang="en-US" sz="3200" dirty="0" smtClean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of Buta-1,3-</a:t>
            </a:r>
            <a:r>
              <a:rPr lang="en-US" sz="3200" dirty="0" smtClean="0">
                <a:solidFill>
                  <a:srgbClr val="1F497D"/>
                </a:solidFill>
              </a:rPr>
              <a:t>diene</a:t>
            </a:r>
            <a:endParaRPr lang="en-US" sz="2200" dirty="0">
              <a:solidFill>
                <a:srgbClr val="1F497D"/>
              </a:solidFill>
            </a:endParaRPr>
          </a:p>
        </p:txBody>
      </p:sp>
      <p:pic>
        <p:nvPicPr>
          <p:cNvPr id="5122" name="Picture 2" descr="C:\Users\amontoya\Documents\Angelas Documents\01 nSight\Karty\chapter14\ch14\FIG14.12_Karty1_CH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" y="1641158"/>
            <a:ext cx="7145426" cy="51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2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p85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8990"/>
            <a:ext cx="8991600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4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Benzene Structure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0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8113"/>
            <a:ext cx="8991600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21-2, p. 855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Benzene MOs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1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38" y="995166"/>
            <a:ext cx="6263374" cy="578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21-3, p. 856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85"/>
            <a:ext cx="8229600" cy="763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Benzene MO Diagram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nesFigure12-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8417" r="6229" b="18780"/>
          <a:stretch/>
        </p:blipFill>
        <p:spPr>
          <a:xfrm>
            <a:off x="510034" y="1336379"/>
            <a:ext cx="8038207" cy="499288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4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Heats of Hydrogenation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7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490</Words>
  <Application>Microsoft Macintosh PowerPoint</Application>
  <PresentationFormat>On-screen Show (4:3)</PresentationFormat>
  <Paragraphs>72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Multiple-Center MO Theory</vt:lpstr>
      <vt:lpstr>Multiple-Center p MOs of the Allyl Cation</vt:lpstr>
      <vt:lpstr>Complete MO Energy Diagram  of the Allyl Cation</vt:lpstr>
      <vt:lpstr>Buta-1,3-diene  MOs</vt:lpstr>
      <vt:lpstr>Complete MO Energy Diagram  of Buta-1,3-diene</vt:lpstr>
      <vt:lpstr>PowerPoint Presentation</vt:lpstr>
      <vt:lpstr>PowerPoint Presentation</vt:lpstr>
      <vt:lpstr>PowerPoint Presentation</vt:lpstr>
      <vt:lpstr>PowerPoint Presentation</vt:lpstr>
      <vt:lpstr>Hückel Rules </vt:lpstr>
      <vt:lpstr>Cyclobutadiene’s π Mos </vt:lpstr>
      <vt:lpstr>MO Picture of Cyclobutadiene </vt:lpstr>
      <vt:lpstr>PowerPoint Presentation</vt:lpstr>
      <vt:lpstr>PowerPoint Presentation</vt:lpstr>
      <vt:lpstr>Cycloocta-1,3,5,7-tetraene </vt:lpstr>
      <vt:lpstr>Aromaticity and Multiple Rings </vt:lpstr>
      <vt:lpstr>PowerPoint Presentation</vt:lpstr>
      <vt:lpstr>Heterocyclic Aromatic Compounds </vt:lpstr>
      <vt:lpstr>PowerPoint Presentation</vt:lpstr>
      <vt:lpstr>PowerPoint Presentation</vt:lpstr>
      <vt:lpstr>PowerPoint Presentation</vt:lpstr>
      <vt:lpstr>Aromaticity and DNA </vt:lpstr>
    </vt:vector>
  </TitlesOfParts>
  <Company>Widener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Loyd Bastin</dc:creator>
  <cp:lastModifiedBy>Loyd Bastin</cp:lastModifiedBy>
  <cp:revision>29</cp:revision>
  <dcterms:created xsi:type="dcterms:W3CDTF">2013-02-26T21:38:23Z</dcterms:created>
  <dcterms:modified xsi:type="dcterms:W3CDTF">2015-02-12T20:00:16Z</dcterms:modified>
</cp:coreProperties>
</file>