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8"/>
  </p:notesMasterIdLst>
  <p:sldIdLst>
    <p:sldId id="258" r:id="rId5"/>
    <p:sldId id="302" r:id="rId6"/>
    <p:sldId id="303" r:id="rId7"/>
    <p:sldId id="304" r:id="rId8"/>
    <p:sldId id="305" r:id="rId9"/>
    <p:sldId id="306" r:id="rId10"/>
    <p:sldId id="307" r:id="rId11"/>
    <p:sldId id="308" r:id="rId12"/>
    <p:sldId id="309" r:id="rId13"/>
    <p:sldId id="259" r:id="rId14"/>
    <p:sldId id="260" r:id="rId15"/>
    <p:sldId id="294" r:id="rId16"/>
    <p:sldId id="295" r:id="rId17"/>
    <p:sldId id="296" r:id="rId18"/>
    <p:sldId id="261" r:id="rId19"/>
    <p:sldId id="262" r:id="rId20"/>
    <p:sldId id="263" r:id="rId21"/>
    <p:sldId id="297" r:id="rId22"/>
    <p:sldId id="298" r:id="rId23"/>
    <p:sldId id="264" r:id="rId24"/>
    <p:sldId id="299" r:id="rId25"/>
    <p:sldId id="265" r:id="rId26"/>
    <p:sldId id="267" r:id="rId27"/>
    <p:sldId id="266" r:id="rId28"/>
    <p:sldId id="300" r:id="rId29"/>
    <p:sldId id="283" r:id="rId30"/>
    <p:sldId id="284" r:id="rId31"/>
    <p:sldId id="285" r:id="rId32"/>
    <p:sldId id="287" r:id="rId33"/>
    <p:sldId id="286" r:id="rId34"/>
    <p:sldId id="288" r:id="rId35"/>
    <p:sldId id="289" r:id="rId36"/>
    <p:sldId id="301" r:id="rId37"/>
  </p:sldIdLst>
  <p:sldSz cx="9144000" cy="6858000" type="screen4x3"/>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62" autoAdjust="0"/>
    <p:restoredTop sz="85591" autoAdjust="0"/>
  </p:normalViewPr>
  <p:slideViewPr>
    <p:cSldViewPr snapToGrid="0" snapToObjects="1">
      <p:cViewPr varScale="1">
        <p:scale>
          <a:sx n="73" d="100"/>
          <a:sy n="73" d="100"/>
        </p:scale>
        <p:origin x="-24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tags" Target="tags/tag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1C8C0D-209C-554A-BF9D-11343CEC896E}" type="datetimeFigureOut">
              <a:rPr lang="en-US" smtClean="0"/>
              <a:pPr/>
              <a:t>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7CE6D4-2F72-A34A-A9DF-C846DBA16298}" type="slidenum">
              <a:rPr lang="en-US" smtClean="0"/>
              <a:pPr/>
              <a:t>‹#›</a:t>
            </a:fld>
            <a:endParaRPr lang="en-US"/>
          </a:p>
        </p:txBody>
      </p:sp>
    </p:spTree>
    <p:extLst>
      <p:ext uri="{BB962C8B-B14F-4D97-AF65-F5344CB8AC3E}">
        <p14:creationId xmlns:p14="http://schemas.microsoft.com/office/powerpoint/2010/main" val="3553625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1</a:t>
            </a:fld>
            <a:endParaRPr lang="en-US"/>
          </a:p>
        </p:txBody>
      </p:sp>
    </p:spTree>
    <p:extLst>
      <p:ext uri="{BB962C8B-B14F-4D97-AF65-F5344CB8AC3E}">
        <p14:creationId xmlns:p14="http://schemas.microsoft.com/office/powerpoint/2010/main" val="4072743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18</a:t>
            </a:fld>
            <a:endParaRPr lang="en-US"/>
          </a:p>
        </p:txBody>
      </p:sp>
    </p:spTree>
    <p:extLst>
      <p:ext uri="{BB962C8B-B14F-4D97-AF65-F5344CB8AC3E}">
        <p14:creationId xmlns:p14="http://schemas.microsoft.com/office/powerpoint/2010/main" val="3306645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19</a:t>
            </a:fld>
            <a:endParaRPr lang="en-US"/>
          </a:p>
        </p:txBody>
      </p:sp>
    </p:spTree>
    <p:extLst>
      <p:ext uri="{BB962C8B-B14F-4D97-AF65-F5344CB8AC3E}">
        <p14:creationId xmlns:p14="http://schemas.microsoft.com/office/powerpoint/2010/main" val="330664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20</a:t>
            </a:fld>
            <a:endParaRPr lang="en-US"/>
          </a:p>
        </p:txBody>
      </p:sp>
    </p:spTree>
    <p:extLst>
      <p:ext uri="{BB962C8B-B14F-4D97-AF65-F5344CB8AC3E}">
        <p14:creationId xmlns:p14="http://schemas.microsoft.com/office/powerpoint/2010/main" val="140409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E28C0E6-C5E2-5944-A414-A96640CE6106}" type="slidenum">
              <a:rPr lang="en-US" sz="1200"/>
              <a:pPr/>
              <a:t>21</a:t>
            </a:fld>
            <a:endParaRPr lang="en-US" sz="1200"/>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A common problem that an organic chemist faces is the preparation of a compound that is not available from a commercial source. Perhaps the compound is needed to test as a new pharmaceutical, or to make a new plastic. First we check the chemical literature to see if anyone has ever made it. If not, then we have to design a way to make it. Organic Synthesis. We do not begin by picking a compound and trying to figure out how to convert it to the desired compound. Instead, we look at the desired compound and see what simpler compound we can make it from.</a:t>
            </a:r>
          </a:p>
          <a:p>
            <a:pPr eaLnBrk="1" hangingPunct="1">
              <a:spcBef>
                <a:spcPct val="0"/>
              </a:spcBef>
            </a:pPr>
            <a:r>
              <a:rPr lang="en-US">
                <a:latin typeface="Calibri" charset="0"/>
                <a:ea typeface="ＭＳ Ｐゴシック" charset="0"/>
                <a:cs typeface="ＭＳ Ｐゴシック" charset="0"/>
              </a:rPr>
              <a:t>Because you do not know what is likely to be available, we will specify what you are to start with in some manner.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22</a:t>
            </a:fld>
            <a:endParaRPr lang="en-US"/>
          </a:p>
        </p:txBody>
      </p:sp>
    </p:spTree>
    <p:extLst>
      <p:ext uri="{BB962C8B-B14F-4D97-AF65-F5344CB8AC3E}">
        <p14:creationId xmlns:p14="http://schemas.microsoft.com/office/powerpoint/2010/main" val="368741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23</a:t>
            </a:fld>
            <a:endParaRPr lang="en-US"/>
          </a:p>
        </p:txBody>
      </p:sp>
    </p:spTree>
    <p:extLst>
      <p:ext uri="{BB962C8B-B14F-4D97-AF65-F5344CB8AC3E}">
        <p14:creationId xmlns:p14="http://schemas.microsoft.com/office/powerpoint/2010/main" val="550241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24</a:t>
            </a:fld>
            <a:endParaRPr lang="en-US"/>
          </a:p>
        </p:txBody>
      </p:sp>
    </p:spTree>
    <p:extLst>
      <p:ext uri="{BB962C8B-B14F-4D97-AF65-F5344CB8AC3E}">
        <p14:creationId xmlns:p14="http://schemas.microsoft.com/office/powerpoint/2010/main" val="224843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AB63862-6773-DA45-AC88-8C00AD5AC7C5}" type="slidenum">
              <a:rPr lang="en-US" sz="1200"/>
              <a:pPr/>
              <a:t>25</a:t>
            </a:fld>
            <a:endParaRPr lang="en-US" sz="1200"/>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Recall that the best way to approach a synthesis is to work backward from the desired compound: retrosynthetic analysis.</a:t>
            </a:r>
          </a:p>
          <a:p>
            <a:pPr eaLnBrk="1" hangingPunct="1">
              <a:spcBef>
                <a:spcPct val="0"/>
              </a:spcBef>
            </a:pPr>
            <a:r>
              <a:rPr lang="en-US">
                <a:latin typeface="Calibri" charset="0"/>
                <a:ea typeface="ＭＳ Ｐゴシック" charset="0"/>
                <a:cs typeface="ＭＳ Ｐゴシック" charset="0"/>
              </a:rPr>
              <a:t>Remember, C-C bond forming reactions are very important.</a:t>
            </a:r>
          </a:p>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26</a:t>
            </a:fld>
            <a:endParaRPr lang="en-US"/>
          </a:p>
        </p:txBody>
      </p:sp>
    </p:spTree>
    <p:extLst>
      <p:ext uri="{BB962C8B-B14F-4D97-AF65-F5344CB8AC3E}">
        <p14:creationId xmlns:p14="http://schemas.microsoft.com/office/powerpoint/2010/main" val="860570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28</a:t>
            </a:fld>
            <a:endParaRPr lang="en-US"/>
          </a:p>
        </p:txBody>
      </p:sp>
    </p:spTree>
    <p:extLst>
      <p:ext uri="{BB962C8B-B14F-4D97-AF65-F5344CB8AC3E}">
        <p14:creationId xmlns:p14="http://schemas.microsoft.com/office/powerpoint/2010/main" val="1272745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i="0" dirty="0" smtClean="0"/>
          </a:p>
          <a:p>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10</a:t>
            </a:fld>
            <a:endParaRPr lang="en-US"/>
          </a:p>
        </p:txBody>
      </p:sp>
    </p:spTree>
    <p:extLst>
      <p:ext uri="{BB962C8B-B14F-4D97-AF65-F5344CB8AC3E}">
        <p14:creationId xmlns:p14="http://schemas.microsoft.com/office/powerpoint/2010/main" val="1974443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29</a:t>
            </a:fld>
            <a:endParaRPr lang="en-US"/>
          </a:p>
        </p:txBody>
      </p:sp>
    </p:spTree>
    <p:extLst>
      <p:ext uri="{BB962C8B-B14F-4D97-AF65-F5344CB8AC3E}">
        <p14:creationId xmlns:p14="http://schemas.microsoft.com/office/powerpoint/2010/main" val="413922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31</a:t>
            </a:fld>
            <a:endParaRPr lang="en-US"/>
          </a:p>
        </p:txBody>
      </p:sp>
    </p:spTree>
    <p:extLst>
      <p:ext uri="{BB962C8B-B14F-4D97-AF65-F5344CB8AC3E}">
        <p14:creationId xmlns:p14="http://schemas.microsoft.com/office/powerpoint/2010/main" val="1290485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32</a:t>
            </a:fld>
            <a:endParaRPr lang="en-US"/>
          </a:p>
        </p:txBody>
      </p:sp>
    </p:spTree>
    <p:extLst>
      <p:ext uri="{BB962C8B-B14F-4D97-AF65-F5344CB8AC3E}">
        <p14:creationId xmlns:p14="http://schemas.microsoft.com/office/powerpoint/2010/main" val="2557411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17C0E63-3D69-074C-A532-AD5C16F081E4}" type="slidenum">
              <a:rPr lang="en-US" sz="1200"/>
              <a:pPr/>
              <a:t>33</a:t>
            </a:fld>
            <a:endParaRPr lang="en-US" sz="1200"/>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A common problem that an organic chemist faces is the preparation of a compound that is not available from a commercial source. Perhaps the compound is needed to test as a new pharmaceutical, or to make a new plastic. First we check the chemical literature to see if anyone has ever made it. If not, then we have to design a way to make it. Organic Synthesis. We do not begin by picking a compound and trying to figure out how to convert it to the desired compound. Instead, we look at the desired compound and see what simpler compound we can make it from.</a:t>
            </a:r>
          </a:p>
          <a:p>
            <a:pPr eaLnBrk="1" hangingPunct="1">
              <a:spcBef>
                <a:spcPct val="0"/>
              </a:spcBef>
            </a:pPr>
            <a:r>
              <a:rPr lang="en-US">
                <a:latin typeface="Calibri" charset="0"/>
                <a:ea typeface="ＭＳ Ｐゴシック" charset="0"/>
                <a:cs typeface="ＭＳ Ｐゴシック" charset="0"/>
              </a:rPr>
              <a:t>Because you do not know what is likely to be available, we will specify what you are to start with in some manner.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11</a:t>
            </a:fld>
            <a:endParaRPr lang="en-US"/>
          </a:p>
        </p:txBody>
      </p:sp>
    </p:spTree>
    <p:extLst>
      <p:ext uri="{BB962C8B-B14F-4D97-AF65-F5344CB8AC3E}">
        <p14:creationId xmlns:p14="http://schemas.microsoft.com/office/powerpoint/2010/main" val="352245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12</a:t>
            </a:fld>
            <a:endParaRPr lang="en-US"/>
          </a:p>
        </p:txBody>
      </p:sp>
    </p:spTree>
    <p:extLst>
      <p:ext uri="{BB962C8B-B14F-4D97-AF65-F5344CB8AC3E}">
        <p14:creationId xmlns:p14="http://schemas.microsoft.com/office/powerpoint/2010/main" val="3522451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13</a:t>
            </a:fld>
            <a:endParaRPr lang="en-US"/>
          </a:p>
        </p:txBody>
      </p:sp>
    </p:spTree>
    <p:extLst>
      <p:ext uri="{BB962C8B-B14F-4D97-AF65-F5344CB8AC3E}">
        <p14:creationId xmlns:p14="http://schemas.microsoft.com/office/powerpoint/2010/main" val="352245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14</a:t>
            </a:fld>
            <a:endParaRPr lang="en-US"/>
          </a:p>
        </p:txBody>
      </p:sp>
    </p:spTree>
    <p:extLst>
      <p:ext uri="{BB962C8B-B14F-4D97-AF65-F5344CB8AC3E}">
        <p14:creationId xmlns:p14="http://schemas.microsoft.com/office/powerpoint/2010/main" val="352245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rgbClr val="FF0000"/>
                </a:solidFill>
              </a:rPr>
              <a:t>Jmk</a:t>
            </a:r>
            <a:r>
              <a:rPr lang="en-US" dirty="0" smtClean="0">
                <a:solidFill>
                  <a:srgbClr val="FF0000"/>
                </a:solidFill>
              </a:rPr>
              <a:t>: I changed the</a:t>
            </a:r>
            <a:r>
              <a:rPr lang="en-US" baseline="0" dirty="0" smtClean="0">
                <a:solidFill>
                  <a:srgbClr val="FF0000"/>
                </a:solidFill>
              </a:rPr>
              <a:t> title. </a:t>
            </a:r>
            <a:r>
              <a:rPr lang="en-US" dirty="0" smtClean="0">
                <a:solidFill>
                  <a:srgbClr val="FF0000"/>
                </a:solidFill>
              </a:rPr>
              <a:t>I deleted</a:t>
            </a:r>
            <a:r>
              <a:rPr lang="en-US" baseline="0" dirty="0" smtClean="0">
                <a:solidFill>
                  <a:srgbClr val="FF0000"/>
                </a:solidFill>
              </a:rPr>
              <a:t> the yellow box and added it earlier. It didn’t belong here…made no sense. I also deleted the bullet. Please add the yellow box from the bottom of p. 648 to the top of this slide (the box beginning “Reagents added…”</a:t>
            </a:r>
            <a:endParaRPr lang="en-US"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Insert </a:t>
            </a:r>
            <a:r>
              <a:rPr lang="en-US" dirty="0" err="1" smtClean="0">
                <a:solidFill>
                  <a:srgbClr val="FF0000"/>
                </a:solidFill>
              </a:rPr>
              <a:t>eq</a:t>
            </a:r>
            <a:r>
              <a:rPr lang="en-US" dirty="0" smtClean="0">
                <a:solidFill>
                  <a:srgbClr val="FF0000"/>
                </a:solidFill>
              </a:rPr>
              <a:t> 13-6 here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Insert first yellow text box </a:t>
            </a:r>
            <a:r>
              <a:rPr lang="en-US" dirty="0" err="1" smtClean="0">
                <a:solidFill>
                  <a:srgbClr val="FF0000"/>
                </a:solidFill>
              </a:rPr>
              <a:t>pg</a:t>
            </a:r>
            <a:r>
              <a:rPr lang="en-US" dirty="0" smtClean="0">
                <a:solidFill>
                  <a:srgbClr val="FF0000"/>
                </a:solidFill>
              </a:rPr>
              <a:t> 5</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06_p648_Karty1_CH13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p647_Karty1_CH13_yellow text box</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15</a:t>
            </a:fld>
            <a:endParaRPr lang="en-US"/>
          </a:p>
        </p:txBody>
      </p:sp>
    </p:spTree>
    <p:extLst>
      <p:ext uri="{BB962C8B-B14F-4D97-AF65-F5344CB8AC3E}">
        <p14:creationId xmlns:p14="http://schemas.microsoft.com/office/powerpoint/2010/main" val="455716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16</a:t>
            </a:fld>
            <a:endParaRPr lang="en-US"/>
          </a:p>
        </p:txBody>
      </p:sp>
    </p:spTree>
    <p:extLst>
      <p:ext uri="{BB962C8B-B14F-4D97-AF65-F5344CB8AC3E}">
        <p14:creationId xmlns:p14="http://schemas.microsoft.com/office/powerpoint/2010/main" val="1126728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7CE6D4-2F72-A34A-A9DF-C846DBA16298}" type="slidenum">
              <a:rPr lang="en-US" smtClean="0"/>
              <a:pPr/>
              <a:t>17</a:t>
            </a:fld>
            <a:endParaRPr lang="en-US"/>
          </a:p>
        </p:txBody>
      </p:sp>
    </p:spTree>
    <p:extLst>
      <p:ext uri="{BB962C8B-B14F-4D97-AF65-F5344CB8AC3E}">
        <p14:creationId xmlns:p14="http://schemas.microsoft.com/office/powerpoint/2010/main" val="3306645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7" name="Picture 3" descr="C:\Users\nsaylor\Desktop\Joel_Karty.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5970038"/>
            <a:ext cx="2386620" cy="2656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2256703"/>
            <a:ext cx="4617128" cy="3667121"/>
          </a:xfrm>
          <a:prstGeom prst="rect">
            <a:avLst/>
          </a:prstGeom>
          <a:noFill/>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981200" y="1400897"/>
            <a:ext cx="6805769" cy="275503"/>
          </a:xfrm>
        </p:spPr>
        <p:txBody>
          <a:bodyPr/>
          <a:lstStyle>
            <a:lvl1pPr algn="r">
              <a:defRPr sz="3000" b="1">
                <a:solidFill>
                  <a:srgbClr val="BCE0FA"/>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81200" y="1752600"/>
            <a:ext cx="6118930" cy="1752600"/>
          </a:xfrm>
        </p:spPr>
        <p:txBody>
          <a:bodyPr/>
          <a:lstStyle>
            <a:lvl1pPr marL="0" indent="0" algn="r">
              <a:buNone/>
              <a:defRPr sz="18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b="0">
                <a:solidFill>
                  <a:schemeClr val="bg1"/>
                </a:solidFill>
              </a:defRPr>
            </a:lvl1pPr>
          </a:lstStyle>
          <a:p>
            <a:pPr>
              <a:defRPr/>
            </a:pPr>
            <a:fld id="{65822AAB-C41D-483A-8718-5219C03AB8CD}" type="datetimeFigureOut">
              <a:rPr lang="en-US" smtClean="0"/>
              <a:pPr>
                <a:defRPr/>
              </a:pPr>
              <a:t>2/3/15</a:t>
            </a:fld>
            <a:endParaRPr lang="en-US" dirty="0"/>
          </a:p>
        </p:txBody>
      </p:sp>
      <p:sp>
        <p:nvSpPr>
          <p:cNvPr id="5" name="Footer Placeholder 4"/>
          <p:cNvSpPr>
            <a:spLocks noGrp="1"/>
          </p:cNvSpPr>
          <p:nvPr>
            <p:ph type="ftr" sz="quarter" idx="11"/>
          </p:nvPr>
        </p:nvSpPr>
        <p:spPr/>
        <p:txBody>
          <a:bodyPr/>
          <a:lstStyle>
            <a:lvl1pPr>
              <a:defRPr b="0">
                <a:solidFill>
                  <a:schemeClr val="bg1"/>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b="0">
                <a:solidFill>
                  <a:schemeClr val="bg1"/>
                </a:solidFill>
              </a:defRPr>
            </a:lvl1pPr>
          </a:lstStyle>
          <a:p>
            <a:pPr>
              <a:defRPr/>
            </a:pPr>
            <a:fld id="{7C2C1248-AAA3-404B-BBA3-0903E5E1E4B1}" type="slidenum">
              <a:rPr lang="en-US" smtClean="0"/>
              <a:pPr>
                <a:defRPr/>
              </a:pPr>
              <a:t>‹#›</a:t>
            </a:fld>
            <a:endParaRPr lang="en-US" dirty="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57800" y="4030616"/>
            <a:ext cx="2638288" cy="2178450"/>
          </a:xfrm>
          <a:prstGeom prst="rect">
            <a:avLst/>
          </a:prstGeom>
        </p:spPr>
      </p:pic>
      <p:sp>
        <p:nvSpPr>
          <p:cNvPr id="12" name="TextBox 11"/>
          <p:cNvSpPr txBox="1"/>
          <p:nvPr userDrawn="1"/>
        </p:nvSpPr>
        <p:spPr>
          <a:xfrm>
            <a:off x="2819400" y="152400"/>
            <a:ext cx="5984763" cy="1015663"/>
          </a:xfrm>
          <a:prstGeom prst="rect">
            <a:avLst/>
          </a:prstGeom>
          <a:noFill/>
        </p:spPr>
        <p:txBody>
          <a:bodyPr wrap="square" rtlCol="0">
            <a:spAutoFit/>
          </a:bodyPr>
          <a:lstStyle/>
          <a:p>
            <a:pPr algn="r"/>
            <a:r>
              <a:rPr lang="en-US" sz="6000" b="1" dirty="0" smtClean="0">
                <a:solidFill>
                  <a:srgbClr val="BCE0FA"/>
                </a:solidFill>
              </a:rPr>
              <a:t>Organic Chemistry</a:t>
            </a:r>
            <a:endParaRPr lang="en-US" sz="6000" b="1" dirty="0">
              <a:solidFill>
                <a:srgbClr val="BCE0FA"/>
              </a:solidFill>
            </a:endParaRPr>
          </a:p>
        </p:txBody>
      </p:sp>
      <p:sp>
        <p:nvSpPr>
          <p:cNvPr id="13" name="TextBox 12"/>
          <p:cNvSpPr txBox="1"/>
          <p:nvPr userDrawn="1"/>
        </p:nvSpPr>
        <p:spPr>
          <a:xfrm>
            <a:off x="4998128" y="914400"/>
            <a:ext cx="3102003" cy="369332"/>
          </a:xfrm>
          <a:prstGeom prst="rect">
            <a:avLst/>
          </a:prstGeom>
          <a:noFill/>
        </p:spPr>
        <p:txBody>
          <a:bodyPr wrap="none" rtlCol="0">
            <a:spAutoFit/>
          </a:bodyPr>
          <a:lstStyle/>
          <a:p>
            <a:pPr algn="r"/>
            <a:r>
              <a:rPr lang="en-US" dirty="0" smtClean="0">
                <a:solidFill>
                  <a:schemeClr val="bg1"/>
                </a:solidFill>
              </a:rPr>
              <a:t>PRINCIPLES</a:t>
            </a:r>
            <a:r>
              <a:rPr lang="en-US" baseline="0" dirty="0" smtClean="0">
                <a:solidFill>
                  <a:schemeClr val="bg1"/>
                </a:solidFill>
              </a:rPr>
              <a:t> AND MECHANISMS</a:t>
            </a:r>
            <a:endParaRPr lang="en-US" dirty="0">
              <a:solidFill>
                <a:schemeClr val="bg1"/>
              </a:solidFill>
            </a:endParaRPr>
          </a:p>
        </p:txBody>
      </p:sp>
    </p:spTree>
    <p:extLst>
      <p:ext uri="{BB962C8B-B14F-4D97-AF65-F5344CB8AC3E}">
        <p14:creationId xmlns:p14="http://schemas.microsoft.com/office/powerpoint/2010/main" val="163890561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F7F9D03-F44F-4FF8-A376-46AC563F0081}" type="datetimeFigureOut">
              <a:rPr lang="en-US" smtClean="0"/>
              <a:pPr>
                <a:defRPr/>
              </a:pPr>
              <a:t>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5E256-6576-4C33-9F07-695CCF93195D}" type="slidenum">
              <a:rPr lang="en-US"/>
              <a:pPr>
                <a:defRPr/>
              </a:pPr>
              <a:t>‹#›</a:t>
            </a:fld>
            <a:endParaRPr lang="en-US"/>
          </a:p>
        </p:txBody>
      </p:sp>
    </p:spTree>
    <p:extLst>
      <p:ext uri="{BB962C8B-B14F-4D97-AF65-F5344CB8AC3E}">
        <p14:creationId xmlns:p14="http://schemas.microsoft.com/office/powerpoint/2010/main" val="8512770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AB749DF-2902-4FD2-AF8D-557B1AB51A6E}" type="datetimeFigureOut">
              <a:rPr lang="en-US" smtClean="0"/>
              <a:pPr>
                <a:defRPr/>
              </a:pPr>
              <a:t>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0F8E9388-6207-4D4E-A0EF-BB2F5686B360}" type="slidenum">
              <a:rPr lang="en-US" smtClean="0"/>
              <a:pPr>
                <a:defRPr/>
              </a:pPr>
              <a:t>‹#›</a:t>
            </a:fld>
            <a:endParaRPr lang="en-US" dirty="0"/>
          </a:p>
        </p:txBody>
      </p:sp>
    </p:spTree>
    <p:extLst>
      <p:ext uri="{BB962C8B-B14F-4D97-AF65-F5344CB8AC3E}">
        <p14:creationId xmlns:p14="http://schemas.microsoft.com/office/powerpoint/2010/main" val="191583801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BBC1CC-1C24-4312-8822-4843599B452D}" type="datetimeFigureOut">
              <a:rPr lang="en-US" smtClean="0"/>
              <a:pPr>
                <a:defRPr/>
              </a:pPr>
              <a:t>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DBA26F-63CA-407A-9E92-AA1783355923}" type="slidenum">
              <a:rPr lang="en-US"/>
              <a:pPr>
                <a:defRPr/>
              </a:pPr>
              <a:t>‹#›</a:t>
            </a:fld>
            <a:endParaRPr lang="en-US"/>
          </a:p>
        </p:txBody>
      </p:sp>
    </p:spTree>
    <p:extLst>
      <p:ext uri="{BB962C8B-B14F-4D97-AF65-F5344CB8AC3E}">
        <p14:creationId xmlns:p14="http://schemas.microsoft.com/office/powerpoint/2010/main" val="374944741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89C9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4527E3E3-04BD-4453-BF73-DBE2C45CA448}" type="datetimeFigureOut">
              <a:rPr lang="en-US" smtClean="0"/>
              <a:pPr>
                <a:defRPr/>
              </a:pPr>
              <a:t>2/3/15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4143BAFD-CB1C-4E44-ABA6-3A48BF407C18}" type="slidenum">
              <a:rPr lang="en-US" smtClean="0"/>
              <a:pPr>
                <a:defRPr/>
              </a:pPr>
              <a:t>‹#›</a:t>
            </a:fld>
            <a:endParaRPr lang="en-US" dirty="0"/>
          </a:p>
        </p:txBody>
      </p:sp>
    </p:spTree>
    <p:extLst>
      <p:ext uri="{BB962C8B-B14F-4D97-AF65-F5344CB8AC3E}">
        <p14:creationId xmlns:p14="http://schemas.microsoft.com/office/powerpoint/2010/main" val="193048107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8AE2BDD-CFAA-4F7F-AB6A-F71187B3C18F}" type="datetimeFigureOut">
              <a:rPr lang="en-US" smtClean="0"/>
              <a:pPr>
                <a:defRPr/>
              </a:pPr>
              <a:t>2/3/15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47AFD2-0B14-4E3F-9BC8-E838D7DD2BC2}" type="slidenum">
              <a:rPr lang="en-US"/>
              <a:pPr>
                <a:defRPr/>
              </a:pPr>
              <a:t>‹#›</a:t>
            </a:fld>
            <a:endParaRPr lang="en-US"/>
          </a:p>
        </p:txBody>
      </p:sp>
    </p:spTree>
    <p:extLst>
      <p:ext uri="{BB962C8B-B14F-4D97-AF65-F5344CB8AC3E}">
        <p14:creationId xmlns:p14="http://schemas.microsoft.com/office/powerpoint/2010/main" val="20798955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0">
                <a:solidFill>
                  <a:srgbClr val="989C9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0">
                <a:solidFill>
                  <a:srgbClr val="989C9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4E5C74F-76B1-4461-88C6-9A1FD474697B}" type="datetimeFigureOut">
              <a:rPr lang="en-US" smtClean="0"/>
              <a:pPr>
                <a:defRPr/>
              </a:pPr>
              <a:t>2/3/15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9B044A-39F1-41A0-8BB0-E39250A420BD}" type="slidenum">
              <a:rPr lang="en-US"/>
              <a:pPr>
                <a:defRPr/>
              </a:pPr>
              <a:t>‹#›</a:t>
            </a:fld>
            <a:endParaRPr lang="en-US"/>
          </a:p>
        </p:txBody>
      </p:sp>
    </p:spTree>
    <p:extLst>
      <p:ext uri="{BB962C8B-B14F-4D97-AF65-F5344CB8AC3E}">
        <p14:creationId xmlns:p14="http://schemas.microsoft.com/office/powerpoint/2010/main" val="177523016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8E5B70C-33EF-4283-B126-DE30EF84A0F3}" type="datetimeFigureOut">
              <a:rPr lang="en-US" smtClean="0"/>
              <a:pPr>
                <a:defRPr/>
              </a:pPr>
              <a:t>2/3/15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D1069B-433C-4D58-8B6A-60D84FC4DDD1}" type="slidenum">
              <a:rPr lang="en-US"/>
              <a:pPr>
                <a:defRPr/>
              </a:pPr>
              <a:t>‹#›</a:t>
            </a:fld>
            <a:endParaRPr lang="en-US"/>
          </a:p>
        </p:txBody>
      </p:sp>
    </p:spTree>
    <p:extLst>
      <p:ext uri="{BB962C8B-B14F-4D97-AF65-F5344CB8AC3E}">
        <p14:creationId xmlns:p14="http://schemas.microsoft.com/office/powerpoint/2010/main" val="161466388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solidFill>
                  <a:schemeClr val="bg1"/>
                </a:solidFill>
              </a:defRPr>
            </a:lvl1pPr>
          </a:lstStyle>
          <a:p>
            <a:pPr>
              <a:defRPr/>
            </a:pPr>
            <a:fld id="{069DB4F3-2876-4045-ABA7-36ED5652F37A}" type="datetimeFigureOut">
              <a:rPr lang="en-US" smtClean="0"/>
              <a:pPr>
                <a:defRPr/>
              </a:pPr>
              <a:t>2/3/15</a:t>
            </a:fld>
            <a:endParaRPr lang="en-US" dirty="0"/>
          </a:p>
        </p:txBody>
      </p:sp>
      <p:sp>
        <p:nvSpPr>
          <p:cNvPr id="3" name="Footer Placeholder 4"/>
          <p:cNvSpPr>
            <a:spLocks noGrp="1"/>
          </p:cNvSpPr>
          <p:nvPr>
            <p:ph type="ftr" sz="quarter" idx="11"/>
          </p:nvPr>
        </p:nvSpPr>
        <p:spPr/>
        <p:txBody>
          <a:bodyPr/>
          <a:lstStyle>
            <a:lvl1pPr>
              <a:defRPr>
                <a:solidFill>
                  <a:schemeClr val="bg1"/>
                </a:solidFill>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solidFill>
                  <a:schemeClr val="bg1"/>
                </a:solidFill>
              </a:defRPr>
            </a:lvl1pPr>
          </a:lstStyle>
          <a:p>
            <a:pPr>
              <a:defRPr/>
            </a:pPr>
            <a:fld id="{6E13DE3C-6ECD-4F95-9C5D-E527CBECDDBC}" type="slidenum">
              <a:rPr lang="en-US" smtClean="0"/>
              <a:pPr>
                <a:defRPr/>
              </a:pPr>
              <a:t>‹#›</a:t>
            </a:fld>
            <a:endParaRPr lang="en-US" dirty="0"/>
          </a:p>
        </p:txBody>
      </p:sp>
    </p:spTree>
    <p:extLst>
      <p:ext uri="{BB962C8B-B14F-4D97-AF65-F5344CB8AC3E}">
        <p14:creationId xmlns:p14="http://schemas.microsoft.com/office/powerpoint/2010/main" val="407266835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solidFill>
                  <a:schemeClr val="bg1"/>
                </a:solidFill>
              </a:defRPr>
            </a:lvl1pPr>
          </a:lstStyle>
          <a:p>
            <a:pPr>
              <a:defRPr/>
            </a:pPr>
            <a:fld id="{6C8F1EE8-15B8-4988-90EE-2CB68CFA24DF}" type="datetimeFigureOut">
              <a:rPr lang="en-US" smtClean="0"/>
              <a:pPr>
                <a:defRPr/>
              </a:pPr>
              <a:t>2/3/15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DD7716-2BAA-41E4-8E0D-8D05F528D6CF}" type="slidenum">
              <a:rPr lang="en-US"/>
              <a:pPr>
                <a:defRPr/>
              </a:pPr>
              <a:t>‹#›</a:t>
            </a:fld>
            <a:endParaRPr lang="en-US"/>
          </a:p>
        </p:txBody>
      </p:sp>
    </p:spTree>
    <p:extLst>
      <p:ext uri="{BB962C8B-B14F-4D97-AF65-F5344CB8AC3E}">
        <p14:creationId xmlns:p14="http://schemas.microsoft.com/office/powerpoint/2010/main" val="420641003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solidFill>
                  <a:schemeClr val="bg1"/>
                </a:solidFill>
              </a:defRPr>
            </a:lvl1pPr>
          </a:lstStyle>
          <a:p>
            <a:pPr>
              <a:defRPr/>
            </a:pPr>
            <a:fld id="{C5026CA4-54B5-447A-A8BE-DE7A75F9B666}" type="datetimeFigureOut">
              <a:rPr lang="en-US" smtClean="0"/>
              <a:pPr>
                <a:defRPr/>
              </a:pPr>
              <a:t>2/3/15</a:t>
            </a:fld>
            <a:endParaRPr lang="en-US" dirty="0"/>
          </a:p>
        </p:txBody>
      </p:sp>
      <p:sp>
        <p:nvSpPr>
          <p:cNvPr id="6" name="Footer Placeholder 4"/>
          <p:cNvSpPr>
            <a:spLocks noGrp="1"/>
          </p:cNvSpPr>
          <p:nvPr>
            <p:ph type="ftr" sz="quarter" idx="11"/>
          </p:nvPr>
        </p:nvSpPr>
        <p:spPr/>
        <p:txBody>
          <a:bodyPr/>
          <a:lstStyle>
            <a:lvl1pPr>
              <a:defRPr>
                <a:solidFill>
                  <a:schemeClr val="bg1"/>
                </a:solidFill>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solidFill>
                  <a:schemeClr val="bg1"/>
                </a:solidFill>
              </a:defRPr>
            </a:lvl1pPr>
          </a:lstStyle>
          <a:p>
            <a:pPr>
              <a:defRPr/>
            </a:pPr>
            <a:fld id="{AD2AC266-D99D-49E6-AD0C-1DC418CF8BC9}" type="slidenum">
              <a:rPr lang="en-US" smtClean="0"/>
              <a:pPr>
                <a:defRPr/>
              </a:pPr>
              <a:t>‹#›</a:t>
            </a:fld>
            <a:endParaRPr lang="en-US" dirty="0"/>
          </a:p>
        </p:txBody>
      </p:sp>
    </p:spTree>
    <p:extLst>
      <p:ext uri="{BB962C8B-B14F-4D97-AF65-F5344CB8AC3E}">
        <p14:creationId xmlns:p14="http://schemas.microsoft.com/office/powerpoint/2010/main" val="174396550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989C9D"/>
                </a:solidFill>
                <a:latin typeface="+mn-lt"/>
                <a:cs typeface="+mn-cs"/>
              </a:defRPr>
            </a:lvl1pPr>
          </a:lstStyle>
          <a:p>
            <a:pPr>
              <a:defRPr/>
            </a:pPr>
            <a:fld id="{F39B3A4D-67FE-4B99-9B6A-D32DE8721D54}" type="datetimeFigureOut">
              <a:rPr lang="en-US" smtClean="0"/>
              <a:pPr>
                <a:defRPr/>
              </a:pPr>
              <a:t>2/3/15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rgbClr val="989C9D"/>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989C9D"/>
                </a:solidFill>
                <a:latin typeface="+mn-lt"/>
                <a:cs typeface="+mn-cs"/>
              </a:defRPr>
            </a:lvl1pPr>
          </a:lstStyle>
          <a:p>
            <a:pPr>
              <a:defRPr/>
            </a:pPr>
            <a:fld id="{637FCBB8-6C22-44BF-A1F4-A9A549A1D4B7}" type="slidenum">
              <a:rPr lang="en-US" smtClean="0"/>
              <a:pPr>
                <a:defRPr/>
              </a:pPr>
              <a:t>‹#›</a:t>
            </a:fld>
            <a:endParaRPr lang="en-US" dirty="0"/>
          </a:p>
        </p:txBody>
      </p:sp>
    </p:spTree>
    <p:extLst>
      <p:ext uri="{BB962C8B-B14F-4D97-AF65-F5344CB8AC3E}">
        <p14:creationId xmlns:p14="http://schemas.microsoft.com/office/powerpoint/2010/main" val="2302686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3600" b="1" kern="1200">
          <a:solidFill>
            <a:srgbClr val="BCE0FA"/>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6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wmf"/><Relationship Id="rId6" Type="http://schemas.openxmlformats.org/officeDocument/2006/relationships/image" Target="../media/image45.wmf"/><Relationship Id="rId7" Type="http://schemas.openxmlformats.org/officeDocument/2006/relationships/image" Target="../media/image46.jpeg"/><Relationship Id="rId8" Type="http://schemas.openxmlformats.org/officeDocument/2006/relationships/image" Target="../media/image47.w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5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52.emf"/></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 Id="rId3"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Synthesis</a:t>
            </a:r>
            <a:endParaRPr lang="en-US" dirty="0"/>
          </a:p>
        </p:txBody>
      </p:sp>
      <p:sp>
        <p:nvSpPr>
          <p:cNvPr id="3" name="Content Placeholder 2"/>
          <p:cNvSpPr>
            <a:spLocks noGrp="1"/>
          </p:cNvSpPr>
          <p:nvPr>
            <p:ph idx="1"/>
          </p:nvPr>
        </p:nvSpPr>
        <p:spPr/>
        <p:txBody>
          <a:bodyPr/>
          <a:lstStyle/>
          <a:p>
            <a:r>
              <a:rPr lang="en-US" dirty="0" smtClean="0"/>
              <a:t>A </a:t>
            </a:r>
            <a:r>
              <a:rPr lang="en-US" b="1" dirty="0" smtClean="0"/>
              <a:t>synthesis </a:t>
            </a:r>
            <a:r>
              <a:rPr lang="en-US" dirty="0"/>
              <a:t>is a specific sequence of chemical reactions that </a:t>
            </a:r>
            <a:r>
              <a:rPr lang="en-US" dirty="0" smtClean="0"/>
              <a:t>converts </a:t>
            </a:r>
            <a:r>
              <a:rPr lang="en-US" dirty="0"/>
              <a:t>starting materials into the desired compound, called the </a:t>
            </a:r>
            <a:r>
              <a:rPr lang="en-US" b="1" dirty="0"/>
              <a:t>target</a:t>
            </a:r>
            <a:r>
              <a:rPr lang="en-US" dirty="0"/>
              <a:t> of the synthesis (or the </a:t>
            </a:r>
            <a:r>
              <a:rPr lang="en-US" b="1" dirty="0"/>
              <a:t>synthetic target</a:t>
            </a:r>
            <a:r>
              <a:rPr lang="en-US" dirty="0" smtClean="0"/>
              <a:t>).</a:t>
            </a:r>
          </a:p>
          <a:p>
            <a:r>
              <a:rPr lang="en-US" dirty="0" smtClean="0"/>
              <a:t>A synthesis is often </a:t>
            </a:r>
            <a:r>
              <a:rPr lang="en-US" dirty="0"/>
              <a:t>the culmination of</a:t>
            </a:r>
            <a:r>
              <a:rPr lang="en-US" dirty="0" smtClean="0"/>
              <a:t> several separate reactions, which are called </a:t>
            </a:r>
            <a:r>
              <a:rPr lang="en-US" b="1" dirty="0"/>
              <a:t>synthetic steps</a:t>
            </a:r>
            <a:r>
              <a:rPr lang="en-US" dirty="0" smtClean="0"/>
              <a:t>.</a:t>
            </a:r>
          </a:p>
          <a:p>
            <a:r>
              <a:rPr lang="en-US" dirty="0"/>
              <a:t>Often a synthesis is necessary to produce a natural product when the demand for the compound outweighs nature’s supply.</a:t>
            </a:r>
          </a:p>
          <a:p>
            <a:r>
              <a:rPr lang="en-US" dirty="0" smtClean="0"/>
              <a:t>Syntheses are also used to produce new compounds that are not produced by nature.</a:t>
            </a:r>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Writing the Reactions </a:t>
            </a:r>
            <a:r>
              <a:rPr lang="en-US" dirty="0" smtClean="0"/>
              <a:t>of</a:t>
            </a:r>
            <a:br>
              <a:rPr lang="en-US" dirty="0" smtClean="0"/>
            </a:br>
            <a:r>
              <a:rPr lang="en-US" dirty="0" smtClean="0"/>
              <a:t> </a:t>
            </a:r>
            <a:r>
              <a:rPr lang="en-US" dirty="0"/>
              <a:t>an Organic Synthesis</a:t>
            </a:r>
          </a:p>
        </p:txBody>
      </p:sp>
      <p:sp>
        <p:nvSpPr>
          <p:cNvPr id="3" name="Content Placeholder 2"/>
          <p:cNvSpPr>
            <a:spLocks noGrp="1"/>
          </p:cNvSpPr>
          <p:nvPr>
            <p:ph idx="1"/>
          </p:nvPr>
        </p:nvSpPr>
        <p:spPr/>
        <p:txBody>
          <a:bodyPr/>
          <a:lstStyle/>
          <a:p>
            <a:r>
              <a:rPr lang="en-US" dirty="0"/>
              <a:t>There are essentially three main conventions routinely used in writing a </a:t>
            </a:r>
            <a:r>
              <a:rPr lang="en-US" dirty="0" smtClean="0"/>
              <a:t>synthetic </a:t>
            </a:r>
            <a:r>
              <a:rPr lang="en-US" dirty="0"/>
              <a:t>scheme</a:t>
            </a:r>
            <a:r>
              <a:rPr lang="en-US" dirty="0" smtClean="0"/>
              <a:t>.</a:t>
            </a:r>
          </a:p>
          <a:p>
            <a:r>
              <a:rPr lang="en-US" dirty="0"/>
              <a:t>The first stems from the fact that a synthesis is an abbreviated recipe.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3603625"/>
            <a:ext cx="76581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Synthetic Step</a:t>
            </a:r>
            <a:endParaRPr lang="en-US" dirty="0"/>
          </a:p>
        </p:txBody>
      </p:sp>
      <p:sp>
        <p:nvSpPr>
          <p:cNvPr id="3" name="Content Placeholder 2"/>
          <p:cNvSpPr>
            <a:spLocks noGrp="1"/>
          </p:cNvSpPr>
          <p:nvPr>
            <p:ph idx="1"/>
          </p:nvPr>
        </p:nvSpPr>
        <p:spPr>
          <a:xfrm>
            <a:off x="457200" y="3931920"/>
            <a:ext cx="8229600" cy="2628538"/>
          </a:xfrm>
        </p:spPr>
        <p:txBody>
          <a:bodyPr>
            <a:normAutofit/>
          </a:bodyPr>
          <a:lstStyle/>
          <a:p>
            <a:r>
              <a:rPr lang="en-US" dirty="0" smtClean="0"/>
              <a:t>This </a:t>
            </a:r>
            <a:r>
              <a:rPr lang="en-US" dirty="0"/>
              <a:t>synthetic step </a:t>
            </a:r>
            <a:r>
              <a:rPr lang="en-US" dirty="0" smtClean="0"/>
              <a:t>shows </a:t>
            </a:r>
            <a:r>
              <a:rPr lang="en-US" dirty="0"/>
              <a:t>how to convert 2-phenyl-2-tosylpropane into 2-bromo-2-</a:t>
            </a:r>
            <a:r>
              <a:rPr lang="en-US" dirty="0" smtClean="0"/>
              <a:t>phenylpropane.</a:t>
            </a:r>
          </a:p>
          <a:p>
            <a:r>
              <a:rPr lang="en-US" dirty="0" smtClean="0"/>
              <a:t>Notice that it does </a:t>
            </a:r>
            <a:r>
              <a:rPr lang="en-US" i="1" dirty="0" smtClean="0"/>
              <a:t>not</a:t>
            </a:r>
            <a:r>
              <a:rPr lang="en-US" dirty="0" smtClean="0"/>
              <a:t> show the individual elementary steps.</a:t>
            </a:r>
          </a:p>
          <a:p>
            <a:pPr lvl="1"/>
            <a:r>
              <a:rPr lang="en-US" dirty="0" smtClean="0"/>
              <a:t>It doe </a:t>
            </a:r>
            <a:r>
              <a:rPr lang="en-US" i="1" dirty="0" smtClean="0"/>
              <a:t>not </a:t>
            </a:r>
            <a:r>
              <a:rPr lang="en-US" dirty="0" smtClean="0"/>
              <a:t>contain curved arrows, nor does it contain reactive intermediates.</a:t>
            </a:r>
          </a:p>
        </p:txBody>
      </p:sp>
      <p:pic>
        <p:nvPicPr>
          <p:cNvPr id="2050" name="Picture 2" descr="C:\Users\amontoya\Documents\Angelas Documents\01 nSight\Karty\chapter13\ch13\01_p647_Karty1_CH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779" y="1703303"/>
            <a:ext cx="6834821" cy="2080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Mechanism</a:t>
            </a:r>
            <a:endParaRPr lang="en-US" dirty="0"/>
          </a:p>
        </p:txBody>
      </p:sp>
      <p:sp>
        <p:nvSpPr>
          <p:cNvPr id="3" name="Content Placeholder 2"/>
          <p:cNvSpPr>
            <a:spLocks noGrp="1"/>
          </p:cNvSpPr>
          <p:nvPr>
            <p:ph idx="1"/>
          </p:nvPr>
        </p:nvSpPr>
        <p:spPr>
          <a:xfrm>
            <a:off x="457200" y="3931920"/>
            <a:ext cx="8229600" cy="2628538"/>
          </a:xfrm>
        </p:spPr>
        <p:txBody>
          <a:bodyPr>
            <a:normAutofit/>
          </a:bodyPr>
          <a:lstStyle/>
          <a:p>
            <a:r>
              <a:rPr lang="en-US" dirty="0" smtClean="0"/>
              <a:t>This is the mechanism for the previous synthetic step.</a:t>
            </a:r>
          </a:p>
          <a:p>
            <a:pPr lvl="1"/>
            <a:r>
              <a:rPr lang="en-US" dirty="0" smtClean="0"/>
              <a:t>It is composed of </a:t>
            </a:r>
            <a:r>
              <a:rPr lang="en-US" i="1" dirty="0" smtClean="0"/>
              <a:t>elementary steps</a:t>
            </a:r>
            <a:r>
              <a:rPr lang="en-US" dirty="0" smtClean="0"/>
              <a:t>.</a:t>
            </a:r>
          </a:p>
          <a:p>
            <a:pPr lvl="1"/>
            <a:r>
              <a:rPr lang="en-US" dirty="0" smtClean="0"/>
              <a:t>It contains curved arrows and reactive intermediates.</a:t>
            </a:r>
            <a:endParaRPr lang="en-US" dirty="0"/>
          </a:p>
        </p:txBody>
      </p:sp>
      <p:pic>
        <p:nvPicPr>
          <p:cNvPr id="4" name="Picture 3"/>
          <p:cNvPicPr>
            <a:picLocks noChangeAspect="1"/>
          </p:cNvPicPr>
          <p:nvPr/>
        </p:nvPicPr>
        <p:blipFill>
          <a:blip r:embed="rId3"/>
          <a:stretch>
            <a:fillRect/>
          </a:stretch>
        </p:blipFill>
        <p:spPr>
          <a:xfrm>
            <a:off x="32060" y="1943100"/>
            <a:ext cx="8966200" cy="1485900"/>
          </a:xfrm>
          <a:prstGeom prst="rect">
            <a:avLst/>
          </a:prstGeom>
        </p:spPr>
      </p:pic>
    </p:spTree>
    <p:extLst>
      <p:ext uri="{BB962C8B-B14F-4D97-AF65-F5344CB8AC3E}">
        <p14:creationId xmlns:p14="http://schemas.microsoft.com/office/powerpoint/2010/main" val="10618183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an Incorrect Synthetic Step</a:t>
            </a:r>
            <a:endParaRPr lang="en-US" dirty="0"/>
          </a:p>
        </p:txBody>
      </p:sp>
      <p:sp>
        <p:nvSpPr>
          <p:cNvPr id="3" name="Content Placeholder 2"/>
          <p:cNvSpPr>
            <a:spLocks noGrp="1"/>
          </p:cNvSpPr>
          <p:nvPr>
            <p:ph idx="1"/>
          </p:nvPr>
        </p:nvSpPr>
        <p:spPr>
          <a:xfrm>
            <a:off x="457200" y="5074920"/>
            <a:ext cx="8229600" cy="1485538"/>
          </a:xfrm>
        </p:spPr>
        <p:txBody>
          <a:bodyPr>
            <a:normAutofit/>
          </a:bodyPr>
          <a:lstStyle/>
          <a:p>
            <a:r>
              <a:rPr lang="en-US" dirty="0" smtClean="0"/>
              <a:t>This proposed synthetic step, therefore, is technically incorrect because Br</a:t>
            </a:r>
            <a:r>
              <a:rPr lang="en-US" dirty="0" smtClean="0">
                <a:latin typeface="Calibri"/>
                <a:cs typeface="Calibri"/>
              </a:rPr>
              <a:t>⁻</a:t>
            </a:r>
            <a:r>
              <a:rPr lang="en-US" dirty="0" smtClean="0"/>
              <a:t> cannot be added in pure form.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1800361"/>
            <a:ext cx="764857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1609928" y="2933242"/>
            <a:ext cx="5979057" cy="2122259"/>
          </a:xfrm>
          <a:prstGeom prst="rect">
            <a:avLst/>
          </a:prstGeom>
        </p:spPr>
      </p:pic>
    </p:spTree>
    <p:extLst>
      <p:ext uri="{BB962C8B-B14F-4D97-AF65-F5344CB8AC3E}">
        <p14:creationId xmlns:p14="http://schemas.microsoft.com/office/powerpoint/2010/main" val="32129076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Simplifications to Synthetic Steps</a:t>
            </a:r>
            <a:endParaRPr lang="en-US" dirty="0"/>
          </a:p>
        </p:txBody>
      </p:sp>
      <p:sp>
        <p:nvSpPr>
          <p:cNvPr id="3" name="Content Placeholder 2"/>
          <p:cNvSpPr>
            <a:spLocks noGrp="1"/>
          </p:cNvSpPr>
          <p:nvPr>
            <p:ph idx="1"/>
          </p:nvPr>
        </p:nvSpPr>
        <p:spPr>
          <a:xfrm>
            <a:off x="457200" y="5318760"/>
            <a:ext cx="8229600" cy="1241698"/>
          </a:xfrm>
        </p:spPr>
        <p:txBody>
          <a:bodyPr>
            <a:normAutofit/>
          </a:bodyPr>
          <a:lstStyle/>
          <a:p>
            <a:r>
              <a:rPr lang="en-US" dirty="0" smtClean="0"/>
              <a:t>Notice, for example, that </a:t>
            </a:r>
            <a:r>
              <a:rPr lang="en-US" dirty="0" err="1" smtClean="0"/>
              <a:t>TsO</a:t>
            </a:r>
            <a:r>
              <a:rPr lang="en-US" dirty="0" smtClean="0">
                <a:latin typeface="Calibri"/>
                <a:cs typeface="Calibri"/>
              </a:rPr>
              <a:t>⁻ was not included in this synthetic step.</a:t>
            </a:r>
            <a:endParaRPr lang="en-US" dirty="0"/>
          </a:p>
        </p:txBody>
      </p:sp>
      <p:pic>
        <p:nvPicPr>
          <p:cNvPr id="5" name="Picture 2" descr="C:\Users\amontoya\Documents\Angelas Documents\01 nSight\Karty\chapter13\ch13\01_p647_Karty1_CH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779" y="3151103"/>
            <a:ext cx="6834821" cy="20806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230060" y="1698773"/>
            <a:ext cx="8654530" cy="1053069"/>
          </a:xfrm>
          <a:prstGeom prst="rect">
            <a:avLst/>
          </a:prstGeom>
        </p:spPr>
      </p:pic>
    </p:spTree>
    <p:extLst>
      <p:ext uri="{BB962C8B-B14F-4D97-AF65-F5344CB8AC3E}">
        <p14:creationId xmlns:p14="http://schemas.microsoft.com/office/powerpoint/2010/main" val="31565273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Reagents versus Reaction Conditions</a:t>
            </a:r>
            <a:endParaRPr lang="en-US" dirty="0"/>
          </a:p>
        </p:txBody>
      </p:sp>
      <p:pic>
        <p:nvPicPr>
          <p:cNvPr id="3074" name="Picture 2" descr="C:\Users\amontoya\Documents\Angelas Documents\01 nSight\Karty\chapter13\ch13\06_p648_Karty1_CH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4505008"/>
            <a:ext cx="85217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71893" y="2159819"/>
            <a:ext cx="8073267" cy="152368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Separate Reactions</a:t>
            </a:r>
            <a:endParaRPr lang="en-US" dirty="0"/>
          </a:p>
        </p:txBody>
      </p:sp>
      <p:pic>
        <p:nvPicPr>
          <p:cNvPr id="4098" name="Picture 2" descr="C:\Users\amontoya\Documents\Angelas Documents\01 nSight\Karty\chapter13\ch13\08_p649_Karty1_CH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3789363"/>
            <a:ext cx="851058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8" y="1792741"/>
            <a:ext cx="766762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 in Scheme</a:t>
            </a:r>
            <a:endParaRPr lang="en-US" dirty="0"/>
          </a:p>
        </p:txBody>
      </p:sp>
      <p:sp>
        <p:nvSpPr>
          <p:cNvPr id="3" name="Content Placeholder 2"/>
          <p:cNvSpPr>
            <a:spLocks noGrp="1"/>
          </p:cNvSpPr>
          <p:nvPr>
            <p:ph idx="1"/>
          </p:nvPr>
        </p:nvSpPr>
        <p:spPr>
          <a:xfrm>
            <a:off x="457200" y="3688080"/>
            <a:ext cx="8229600" cy="2438083"/>
          </a:xfrm>
        </p:spPr>
        <p:txBody>
          <a:bodyPr>
            <a:normAutofit/>
          </a:bodyPr>
          <a:lstStyle/>
          <a:p>
            <a:r>
              <a:rPr lang="en-US" dirty="0"/>
              <a:t>Using this convention for sequential steps, reaction conditions can be written </a:t>
            </a:r>
            <a:r>
              <a:rPr lang="en-US" dirty="0" smtClean="0"/>
              <a:t>after </a:t>
            </a:r>
            <a:r>
              <a:rPr lang="en-US" dirty="0"/>
              <a:t>the reagent for each numbered step</a:t>
            </a:r>
            <a:r>
              <a:rPr lang="en-US" dirty="0" smtClean="0"/>
              <a:t>.</a:t>
            </a:r>
          </a:p>
          <a:p>
            <a:r>
              <a:rPr lang="en-US" dirty="0"/>
              <a:t>The reaction conditions are typically </a:t>
            </a:r>
            <a:r>
              <a:rPr lang="en-US" dirty="0" smtClean="0"/>
              <a:t>separated </a:t>
            </a:r>
            <a:r>
              <a:rPr lang="en-US" dirty="0"/>
              <a:t>from the reactant or reagent by either a comma or by a slash.</a:t>
            </a:r>
            <a:r>
              <a:rPr lang="en-US" dirty="0" smtClean="0"/>
              <a:t> </a:t>
            </a:r>
            <a:endParaRPr lang="en-US" dirty="0"/>
          </a:p>
        </p:txBody>
      </p:sp>
      <p:pic>
        <p:nvPicPr>
          <p:cNvPr id="5122" name="Picture 2" descr="C:\Users\amontoya\Documents\Angelas Documents\01 nSight\Karty\chapter13\ch13\10_p650_Karty1_CH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48460"/>
            <a:ext cx="8534400" cy="1865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Cataloging Reactions</a:t>
            </a:r>
            <a:endParaRPr lang="en-US" dirty="0"/>
          </a:p>
        </p:txBody>
      </p:sp>
      <p:sp>
        <p:nvSpPr>
          <p:cNvPr id="3" name="Content Placeholder 2"/>
          <p:cNvSpPr>
            <a:spLocks noGrp="1"/>
          </p:cNvSpPr>
          <p:nvPr>
            <p:ph idx="1"/>
          </p:nvPr>
        </p:nvSpPr>
        <p:spPr>
          <a:xfrm>
            <a:off x="457200" y="3916680"/>
            <a:ext cx="8229600" cy="2621280"/>
          </a:xfrm>
        </p:spPr>
        <p:txBody>
          <a:bodyPr>
            <a:normAutofit/>
          </a:bodyPr>
          <a:lstStyle/>
          <a:p>
            <a:r>
              <a:rPr lang="en-US" dirty="0" smtClean="0"/>
              <a:t>There are two major types of reactions</a:t>
            </a:r>
          </a:p>
          <a:p>
            <a:pPr lvl="1"/>
            <a:r>
              <a:rPr lang="en-US" b="1" dirty="0" smtClean="0"/>
              <a:t>Functional group transformations</a:t>
            </a:r>
            <a:r>
              <a:rPr lang="en-US" dirty="0" smtClean="0"/>
              <a:t>, which only convert one functional group into another without affecting the carbon skeleton.</a:t>
            </a:r>
          </a:p>
          <a:p>
            <a:pPr lvl="1"/>
            <a:r>
              <a:rPr lang="en-US" dirty="0" smtClean="0"/>
              <a:t>Reactions that result in the formation and/or breaking of a C–C </a:t>
            </a:r>
            <a:r>
              <a:rPr lang="en-US" dirty="0" smtClean="0">
                <a:latin typeface="Symbol" pitchFamily="18" charset="2"/>
              </a:rPr>
              <a:t>s</a:t>
            </a:r>
            <a:r>
              <a:rPr lang="en-US" dirty="0" smtClean="0"/>
              <a:t> bond.</a:t>
            </a:r>
            <a:endParaRPr lang="en-US" dirty="0"/>
          </a:p>
        </p:txBody>
      </p:sp>
      <p:pic>
        <p:nvPicPr>
          <p:cNvPr id="4" name="Picture 3"/>
          <p:cNvPicPr>
            <a:picLocks noChangeAspect="1"/>
          </p:cNvPicPr>
          <p:nvPr/>
        </p:nvPicPr>
        <p:blipFill>
          <a:blip r:embed="rId3"/>
          <a:stretch>
            <a:fillRect/>
          </a:stretch>
        </p:blipFill>
        <p:spPr>
          <a:xfrm>
            <a:off x="708390" y="1903182"/>
            <a:ext cx="7810500" cy="1739900"/>
          </a:xfrm>
          <a:prstGeom prst="rect">
            <a:avLst/>
          </a:prstGeom>
        </p:spPr>
      </p:pic>
    </p:spTree>
    <p:extLst>
      <p:ext uri="{BB962C8B-B14F-4D97-AF65-F5344CB8AC3E}">
        <p14:creationId xmlns:p14="http://schemas.microsoft.com/office/powerpoint/2010/main" val="3288042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Cataloging Reactions</a:t>
            </a:r>
            <a:br>
              <a:rPr lang="en-US" dirty="0" smtClean="0"/>
            </a:br>
            <a:r>
              <a:rPr lang="en-US" sz="2400" dirty="0" smtClean="0"/>
              <a:t>continued…</a:t>
            </a:r>
            <a:endParaRPr lang="en-US" dirty="0"/>
          </a:p>
        </p:txBody>
      </p:sp>
      <p:pic>
        <p:nvPicPr>
          <p:cNvPr id="4" name="Picture 3"/>
          <p:cNvPicPr>
            <a:picLocks noChangeAspect="1"/>
          </p:cNvPicPr>
          <p:nvPr/>
        </p:nvPicPr>
        <p:blipFill>
          <a:blip r:embed="rId3"/>
          <a:stretch>
            <a:fillRect/>
          </a:stretch>
        </p:blipFill>
        <p:spPr>
          <a:xfrm>
            <a:off x="249000" y="2287434"/>
            <a:ext cx="8613737" cy="3667444"/>
          </a:xfrm>
          <a:prstGeom prst="rect">
            <a:avLst/>
          </a:prstGeom>
        </p:spPr>
      </p:pic>
    </p:spTree>
    <p:extLst>
      <p:ext uri="{BB962C8B-B14F-4D97-AF65-F5344CB8AC3E}">
        <p14:creationId xmlns:p14="http://schemas.microsoft.com/office/powerpoint/2010/main" val="19326572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umblr_l8a5if4mt31qaxrh5o1_5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39837"/>
            <a:ext cx="37338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0" y="4012121"/>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107950">
              <a:defRPr sz="2400">
                <a:solidFill>
                  <a:schemeClr val="tx1"/>
                </a:solidFill>
                <a:latin typeface="Times" charset="0"/>
                <a:ea typeface="ＭＳ Ｐゴシック" charset="0"/>
                <a:cs typeface="ＭＳ Ｐゴシック" charset="0"/>
              </a:defRPr>
            </a:lvl1pPr>
            <a:lvl2pPr marL="565150" indent="-1079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 typeface="Arial" charset="0"/>
              <a:buChar char="•"/>
            </a:pPr>
            <a:r>
              <a:rPr lang="en-US" dirty="0"/>
              <a:t>1965 Nobel Prize in Chemistry</a:t>
            </a:r>
          </a:p>
          <a:p>
            <a:pPr lvl="1">
              <a:buFont typeface="Arial" charset="0"/>
              <a:buChar char="•"/>
            </a:pPr>
            <a:r>
              <a:rPr lang="ja-JP" altLang="en-US" dirty="0"/>
              <a:t>“</a:t>
            </a:r>
            <a:r>
              <a:rPr lang="en-US" altLang="ja-JP" dirty="0"/>
              <a:t>outstanding achievements in the art of organic synthesis</a:t>
            </a:r>
          </a:p>
          <a:p>
            <a:pPr>
              <a:buFont typeface="Arial" charset="0"/>
              <a:buChar char="•"/>
            </a:pPr>
            <a:r>
              <a:rPr lang="en-US" dirty="0"/>
              <a:t>Also made VERY important observations in the development of the Woodward-Hoffman rules of ring closure</a:t>
            </a:r>
          </a:p>
          <a:p>
            <a:pPr lvl="1">
              <a:buFont typeface="Arial" charset="0"/>
              <a:buChar char="•"/>
            </a:pPr>
            <a:r>
              <a:rPr lang="en-US" dirty="0"/>
              <a:t>1</a:t>
            </a:r>
            <a:r>
              <a:rPr lang="en-US" baseline="30000" dirty="0"/>
              <a:t>st</a:t>
            </a:r>
            <a:r>
              <a:rPr lang="en-US" dirty="0"/>
              <a:t> step in the application of quantum mechanics to organic molecules</a:t>
            </a:r>
          </a:p>
          <a:p>
            <a:pPr lvl="1">
              <a:buFont typeface="Arial" charset="0"/>
              <a:buChar char="•"/>
            </a:pPr>
            <a:r>
              <a:rPr lang="en-US" dirty="0"/>
              <a:t>1981 Nobel Prize in Chemistry (Roald Hoffmann)</a:t>
            </a:r>
          </a:p>
        </p:txBody>
      </p:sp>
      <p:sp>
        <p:nvSpPr>
          <p:cNvPr id="10" name="Rectangle 9"/>
          <p:cNvSpPr>
            <a:spLocks noChangeArrowheads="1"/>
          </p:cNvSpPr>
          <p:nvPr/>
        </p:nvSpPr>
        <p:spPr bwMode="auto">
          <a:xfrm>
            <a:off x="4191000" y="2091531"/>
            <a:ext cx="495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07950" indent="-107950">
              <a:buFont typeface="Arial" charset="0"/>
              <a:buChar char="•"/>
              <a:tabLst>
                <a:tab pos="107950" algn="l"/>
              </a:tabLst>
            </a:pPr>
            <a:r>
              <a:rPr lang="en-US" dirty="0"/>
              <a:t>1</a:t>
            </a:r>
            <a:r>
              <a:rPr lang="en-US" baseline="30000" dirty="0"/>
              <a:t>st</a:t>
            </a:r>
            <a:r>
              <a:rPr lang="en-US" dirty="0"/>
              <a:t> modern synthetic organic chemist</a:t>
            </a:r>
          </a:p>
          <a:p>
            <a:pPr marL="107950" indent="-107950">
              <a:buFont typeface="Arial" charset="0"/>
              <a:buChar char="•"/>
              <a:tabLst>
                <a:tab pos="107950" algn="l"/>
              </a:tabLst>
            </a:pPr>
            <a:r>
              <a:rPr lang="en-US" dirty="0"/>
              <a:t>Probably greatest organic chemist</a:t>
            </a:r>
          </a:p>
        </p:txBody>
      </p:sp>
      <p:sp>
        <p:nvSpPr>
          <p:cNvPr id="2" name="Title 1"/>
          <p:cNvSpPr>
            <a:spLocks noGrp="1"/>
          </p:cNvSpPr>
          <p:nvPr>
            <p:ph type="title"/>
          </p:nvPr>
        </p:nvSpPr>
        <p:spPr>
          <a:xfrm>
            <a:off x="457200" y="152400"/>
            <a:ext cx="8229600" cy="1143000"/>
          </a:xfrm>
        </p:spPr>
        <p:txBody>
          <a:bodyPr/>
          <a:lstStyle/>
          <a:p>
            <a:r>
              <a:rPr lang="en-US" dirty="0"/>
              <a:t>R.B. Woodward (1917-1979</a:t>
            </a:r>
            <a:r>
              <a:rPr lang="en-US" dirty="0" smtClean="0"/>
              <a:t>)</a:t>
            </a:r>
            <a:endParaRPr lang="en-US" dirty="0"/>
          </a:p>
        </p:txBody>
      </p:sp>
    </p:spTree>
    <p:extLst>
      <p:ext uri="{BB962C8B-B14F-4D97-AF65-F5344CB8AC3E}">
        <p14:creationId xmlns:p14="http://schemas.microsoft.com/office/powerpoint/2010/main" val="4028895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Retrosynthetic</a:t>
            </a:r>
            <a:r>
              <a:rPr lang="en-US" dirty="0" smtClean="0"/>
              <a:t> Analysis:</a:t>
            </a:r>
            <a:endParaRPr lang="en-US" dirty="0"/>
          </a:p>
        </p:txBody>
      </p:sp>
      <p:sp>
        <p:nvSpPr>
          <p:cNvPr id="3" name="Content Placeholder 2"/>
          <p:cNvSpPr>
            <a:spLocks noGrp="1"/>
          </p:cNvSpPr>
          <p:nvPr>
            <p:ph idx="1"/>
          </p:nvPr>
        </p:nvSpPr>
        <p:spPr>
          <a:xfrm>
            <a:off x="457199" y="1600200"/>
            <a:ext cx="8229600" cy="3048000"/>
          </a:xfrm>
        </p:spPr>
        <p:txBody>
          <a:bodyPr>
            <a:noAutofit/>
          </a:bodyPr>
          <a:lstStyle/>
          <a:p>
            <a:r>
              <a:rPr lang="en-US" sz="2200" dirty="0" smtClean="0"/>
              <a:t>Elias </a:t>
            </a:r>
            <a:r>
              <a:rPr lang="en-US" sz="2200" dirty="0"/>
              <a:t>J. Corey (1928–)</a:t>
            </a:r>
            <a:r>
              <a:rPr lang="en-US" sz="2200" dirty="0" smtClean="0"/>
              <a:t> of </a:t>
            </a:r>
            <a:r>
              <a:rPr lang="en-US" sz="2200" dirty="0"/>
              <a:t>Harvard University </a:t>
            </a:r>
            <a:r>
              <a:rPr lang="en-US" sz="2200" dirty="0" smtClean="0"/>
              <a:t>pioneered a </a:t>
            </a:r>
            <a:r>
              <a:rPr lang="en-US" sz="2200" dirty="0"/>
              <a:t>new method of designing a synthesis </a:t>
            </a:r>
            <a:r>
              <a:rPr lang="en-US" sz="2200" dirty="0" smtClean="0"/>
              <a:t>scheme, </a:t>
            </a:r>
            <a:r>
              <a:rPr lang="en-US" sz="2200" dirty="0"/>
              <a:t>called</a:t>
            </a:r>
            <a:r>
              <a:rPr lang="en-US" sz="2200" dirty="0" smtClean="0"/>
              <a:t> </a:t>
            </a:r>
            <a:r>
              <a:rPr lang="en-US" sz="2200" b="1" dirty="0" smtClean="0"/>
              <a:t>retrosynthetic analysis</a:t>
            </a:r>
            <a:r>
              <a:rPr lang="en-US" sz="2200" dirty="0" smtClean="0"/>
              <a:t>.</a:t>
            </a:r>
          </a:p>
          <a:p>
            <a:r>
              <a:rPr lang="en-US" sz="2200" dirty="0"/>
              <a:t>The basis of </a:t>
            </a:r>
            <a:r>
              <a:rPr lang="en-US" sz="2200" dirty="0" err="1"/>
              <a:t>retrosynthetic</a:t>
            </a:r>
            <a:r>
              <a:rPr lang="en-US" sz="2200" dirty="0"/>
              <a:t> analysis is the</a:t>
            </a:r>
            <a:r>
              <a:rPr lang="en-US" sz="2200" dirty="0" smtClean="0"/>
              <a:t> </a:t>
            </a:r>
            <a:r>
              <a:rPr lang="en-US" sz="2200" b="1" dirty="0" smtClean="0"/>
              <a:t>transform</a:t>
            </a:r>
            <a:r>
              <a:rPr lang="en-US" sz="2200" dirty="0" smtClean="0"/>
              <a:t>, </a:t>
            </a:r>
            <a:r>
              <a:rPr lang="en-US" sz="2200" dirty="0"/>
              <a:t>which is the</a:t>
            </a:r>
            <a:r>
              <a:rPr lang="en-US" sz="2200" dirty="0" smtClean="0"/>
              <a:t> proposed undoing of </a:t>
            </a:r>
            <a:r>
              <a:rPr lang="en-US" sz="2200" dirty="0"/>
              <a:t>a single reaction or set of reactions</a:t>
            </a:r>
            <a:r>
              <a:rPr lang="en-US" sz="2200" dirty="0" smtClean="0"/>
              <a:t>.</a:t>
            </a:r>
          </a:p>
          <a:p>
            <a:r>
              <a:rPr lang="en-US" sz="2200" dirty="0" smtClean="0"/>
              <a:t>An open arrow, </a:t>
            </a:r>
            <a:r>
              <a:rPr lang="en-US" sz="2200" dirty="0"/>
              <a:t>called a</a:t>
            </a:r>
            <a:r>
              <a:rPr lang="en-US" sz="2200" dirty="0" smtClean="0"/>
              <a:t> retrosynthetic arrow, </a:t>
            </a:r>
            <a:r>
              <a:rPr lang="en-US" sz="2200" dirty="0"/>
              <a:t>is the convention used to indicate</a:t>
            </a:r>
            <a:r>
              <a:rPr lang="en-US" sz="2200" dirty="0" smtClean="0"/>
              <a:t> a </a:t>
            </a:r>
            <a:r>
              <a:rPr lang="en-US" sz="2200" dirty="0"/>
              <a:t>transform, and is drawn from the target to the precursor</a:t>
            </a:r>
            <a:r>
              <a:rPr lang="en-US" sz="2200" dirty="0" smtClean="0"/>
              <a:t>.</a:t>
            </a:r>
            <a:endParaRPr lang="en-US" sz="2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 y="4878977"/>
            <a:ext cx="76866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1617325" y="1973263"/>
            <a:ext cx="289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Retrosynthetic Analysis:</a:t>
            </a:r>
          </a:p>
        </p:txBody>
      </p:sp>
      <p:sp>
        <p:nvSpPr>
          <p:cNvPr id="84998" name="Text Box 6"/>
          <p:cNvSpPr txBox="1">
            <a:spLocks noChangeArrowheads="1"/>
          </p:cNvSpPr>
          <p:nvPr/>
        </p:nvSpPr>
        <p:spPr bwMode="auto">
          <a:xfrm>
            <a:off x="4573250" y="1984376"/>
            <a:ext cx="2287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 work backwards</a:t>
            </a:r>
          </a:p>
        </p:txBody>
      </p:sp>
      <p:sp>
        <p:nvSpPr>
          <p:cNvPr id="84999" name="Text Box 7"/>
          <p:cNvSpPr txBox="1">
            <a:spLocks noChangeArrowheads="1"/>
          </p:cNvSpPr>
          <p:nvPr/>
        </p:nvSpPr>
        <p:spPr bwMode="auto">
          <a:xfrm>
            <a:off x="1007725" y="2811463"/>
            <a:ext cx="228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solidFill>
                  <a:srgbClr val="0000FF"/>
                </a:solidFill>
              </a:rPr>
              <a:t>desired compound target</a:t>
            </a:r>
          </a:p>
        </p:txBody>
      </p:sp>
      <p:sp>
        <p:nvSpPr>
          <p:cNvPr id="85002" name="Text Box 10"/>
          <p:cNvSpPr txBox="1">
            <a:spLocks noChangeArrowheads="1"/>
          </p:cNvSpPr>
          <p:nvPr/>
        </p:nvSpPr>
        <p:spPr bwMode="auto">
          <a:xfrm>
            <a:off x="3522325" y="3421063"/>
            <a:ext cx="2278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FF0000"/>
                </a:solidFill>
              </a:rPr>
              <a:t>What can I make</a:t>
            </a:r>
          </a:p>
          <a:p>
            <a:r>
              <a:rPr lang="en-US">
                <a:solidFill>
                  <a:srgbClr val="FF0000"/>
                </a:solidFill>
              </a:rPr>
              <a:t>the target from?</a:t>
            </a:r>
          </a:p>
        </p:txBody>
      </p:sp>
      <p:sp>
        <p:nvSpPr>
          <p:cNvPr id="85003" name="Text Box 11"/>
          <p:cNvSpPr txBox="1">
            <a:spLocks noChangeArrowheads="1"/>
          </p:cNvSpPr>
          <p:nvPr/>
        </p:nvSpPr>
        <p:spPr bwMode="auto">
          <a:xfrm>
            <a:off x="6036925" y="2963863"/>
            <a:ext cx="2425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new target (simpler)</a:t>
            </a:r>
          </a:p>
        </p:txBody>
      </p:sp>
      <p:sp>
        <p:nvSpPr>
          <p:cNvPr id="85005" name="Text Box 13"/>
          <p:cNvSpPr txBox="1">
            <a:spLocks noChangeArrowheads="1"/>
          </p:cNvSpPr>
          <p:nvPr/>
        </p:nvSpPr>
        <p:spPr bwMode="auto">
          <a:xfrm>
            <a:off x="6875125" y="3862388"/>
            <a:ext cx="90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repeat</a:t>
            </a:r>
          </a:p>
        </p:txBody>
      </p:sp>
      <p:sp>
        <p:nvSpPr>
          <p:cNvPr id="85007" name="Text Box 15"/>
          <p:cNvSpPr txBox="1">
            <a:spLocks noChangeArrowheads="1"/>
          </p:cNvSpPr>
          <p:nvPr/>
        </p:nvSpPr>
        <p:spPr bwMode="auto">
          <a:xfrm>
            <a:off x="6036925" y="5783263"/>
            <a:ext cx="2671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0000FF"/>
                </a:solidFill>
              </a:rPr>
              <a:t>available compound</a:t>
            </a:r>
          </a:p>
        </p:txBody>
      </p:sp>
      <p:sp>
        <p:nvSpPr>
          <p:cNvPr id="85008" name="Text Box 16"/>
          <p:cNvSpPr txBox="1">
            <a:spLocks noChangeArrowheads="1"/>
          </p:cNvSpPr>
          <p:nvPr/>
        </p:nvSpPr>
        <p:spPr bwMode="auto">
          <a:xfrm>
            <a:off x="6875125" y="4868863"/>
            <a:ext cx="90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repeat</a:t>
            </a:r>
          </a:p>
        </p:txBody>
      </p:sp>
      <p:sp>
        <p:nvSpPr>
          <p:cNvPr id="14346" name="Right Arrow 14"/>
          <p:cNvSpPr>
            <a:spLocks noChangeArrowheads="1"/>
          </p:cNvSpPr>
          <p:nvPr/>
        </p:nvSpPr>
        <p:spPr bwMode="auto">
          <a:xfrm>
            <a:off x="4131925" y="3116263"/>
            <a:ext cx="914400" cy="152400"/>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p>
        </p:txBody>
      </p:sp>
      <p:sp>
        <p:nvSpPr>
          <p:cNvPr id="14347" name="Down Arrow 15"/>
          <p:cNvSpPr>
            <a:spLocks noChangeArrowheads="1"/>
          </p:cNvSpPr>
          <p:nvPr/>
        </p:nvSpPr>
        <p:spPr bwMode="auto">
          <a:xfrm>
            <a:off x="7256125" y="3497263"/>
            <a:ext cx="152400" cy="457200"/>
          </a:xfrm>
          <a:prstGeom prst="downArrow">
            <a:avLst>
              <a:gd name="adj1" fmla="val 50000"/>
              <a:gd name="adj2" fmla="val 50000"/>
            </a:avLst>
          </a:prstGeom>
          <a:solidFill>
            <a:schemeClr val="accent1"/>
          </a:solidFill>
          <a:ln w="9525">
            <a:solidFill>
              <a:schemeClr val="tx1"/>
            </a:solidFill>
            <a:round/>
            <a:headEnd/>
            <a:tailEnd/>
          </a:ln>
        </p:spPr>
        <p:txBody>
          <a:bodyPr/>
          <a:lstStyle/>
          <a:p>
            <a:endParaRPr lang="en-US"/>
          </a:p>
        </p:txBody>
      </p:sp>
      <p:sp>
        <p:nvSpPr>
          <p:cNvPr id="14348" name="Down Arrow 16"/>
          <p:cNvSpPr>
            <a:spLocks noChangeArrowheads="1"/>
          </p:cNvSpPr>
          <p:nvPr/>
        </p:nvSpPr>
        <p:spPr bwMode="auto">
          <a:xfrm>
            <a:off x="7256125" y="4411663"/>
            <a:ext cx="152400" cy="457200"/>
          </a:xfrm>
          <a:prstGeom prst="downArrow">
            <a:avLst>
              <a:gd name="adj1" fmla="val 50000"/>
              <a:gd name="adj2" fmla="val 50000"/>
            </a:avLst>
          </a:prstGeom>
          <a:solidFill>
            <a:schemeClr val="accent1"/>
          </a:solidFill>
          <a:ln w="9525">
            <a:solidFill>
              <a:schemeClr val="tx1"/>
            </a:solidFill>
            <a:round/>
            <a:headEnd/>
            <a:tailEnd/>
          </a:ln>
        </p:spPr>
        <p:txBody>
          <a:bodyPr/>
          <a:lstStyle/>
          <a:p>
            <a:endParaRPr lang="en-US"/>
          </a:p>
        </p:txBody>
      </p:sp>
      <p:sp>
        <p:nvSpPr>
          <p:cNvPr id="2" name="Title 1"/>
          <p:cNvSpPr>
            <a:spLocks noGrp="1"/>
          </p:cNvSpPr>
          <p:nvPr>
            <p:ph type="title"/>
          </p:nvPr>
        </p:nvSpPr>
        <p:spPr>
          <a:xfrm>
            <a:off x="461963" y="194438"/>
            <a:ext cx="8229600" cy="1143000"/>
          </a:xfrm>
        </p:spPr>
        <p:txBody>
          <a:bodyPr/>
          <a:lstStyle/>
          <a:p>
            <a:r>
              <a:rPr lang="en-US" dirty="0"/>
              <a:t>The Strategy of Organic Synthesis</a:t>
            </a:r>
            <a:br>
              <a:rPr lang="en-US" dirty="0"/>
            </a:br>
            <a:endParaRPr lang="en-US" dirty="0"/>
          </a:p>
        </p:txBody>
      </p:sp>
    </p:spTree>
    <p:extLst>
      <p:ext uri="{BB962C8B-B14F-4D97-AF65-F5344CB8AC3E}">
        <p14:creationId xmlns:p14="http://schemas.microsoft.com/office/powerpoint/2010/main" val="748593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blinds(horizontal)">
                                      <p:cBhvr>
                                        <p:cTn id="7" dur="500"/>
                                        <p:tgtEl>
                                          <p:spTgt spid="849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4998"/>
                                        </p:tgtEl>
                                        <p:attrNameLst>
                                          <p:attrName>style.visibility</p:attrName>
                                        </p:attrNameLst>
                                      </p:cBhvr>
                                      <p:to>
                                        <p:strVal val="visible"/>
                                      </p:to>
                                    </p:set>
                                    <p:anim calcmode="lin" valueType="num">
                                      <p:cBhvr additive="base">
                                        <p:cTn id="12" dur="500" fill="hold"/>
                                        <p:tgtEl>
                                          <p:spTgt spid="84998"/>
                                        </p:tgtEl>
                                        <p:attrNameLst>
                                          <p:attrName>ppt_x</p:attrName>
                                        </p:attrNameLst>
                                      </p:cBhvr>
                                      <p:tavLst>
                                        <p:tav tm="0">
                                          <p:val>
                                            <p:strVal val="1+#ppt_w/2"/>
                                          </p:val>
                                        </p:tav>
                                        <p:tav tm="100000">
                                          <p:val>
                                            <p:strVal val="#ppt_x"/>
                                          </p:val>
                                        </p:tav>
                                      </p:tavLst>
                                    </p:anim>
                                    <p:anim calcmode="lin" valueType="num">
                                      <p:cBhvr additive="base">
                                        <p:cTn id="13" dur="500" fill="hold"/>
                                        <p:tgtEl>
                                          <p:spTgt spid="8499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4999"/>
                                        </p:tgtEl>
                                        <p:attrNameLst>
                                          <p:attrName>style.visibility</p:attrName>
                                        </p:attrNameLst>
                                      </p:cBhvr>
                                      <p:to>
                                        <p:strVal val="visible"/>
                                      </p:to>
                                    </p:set>
                                    <p:animEffect transition="in" filter="blinds(horizontal)">
                                      <p:cBhvr>
                                        <p:cTn id="18" dur="500"/>
                                        <p:tgtEl>
                                          <p:spTgt spid="8499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5002"/>
                                        </p:tgtEl>
                                        <p:attrNameLst>
                                          <p:attrName>style.visibility</p:attrName>
                                        </p:attrNameLst>
                                      </p:cBhvr>
                                      <p:to>
                                        <p:strVal val="visible"/>
                                      </p:to>
                                    </p:set>
                                    <p:animEffect transition="in" filter="blinds(horizontal)">
                                      <p:cBhvr>
                                        <p:cTn id="21" dur="500"/>
                                        <p:tgtEl>
                                          <p:spTgt spid="8500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5003"/>
                                        </p:tgtEl>
                                        <p:attrNameLst>
                                          <p:attrName>style.visibility</p:attrName>
                                        </p:attrNameLst>
                                      </p:cBhvr>
                                      <p:to>
                                        <p:strVal val="visible"/>
                                      </p:to>
                                    </p:set>
                                    <p:animEffect transition="in" filter="blinds(horizontal)">
                                      <p:cBhvr>
                                        <p:cTn id="26" dur="500"/>
                                        <p:tgtEl>
                                          <p:spTgt spid="8500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5005"/>
                                        </p:tgtEl>
                                        <p:attrNameLst>
                                          <p:attrName>style.visibility</p:attrName>
                                        </p:attrNameLst>
                                      </p:cBhvr>
                                      <p:to>
                                        <p:strVal val="visible"/>
                                      </p:to>
                                    </p:set>
                                    <p:animEffect transition="in" filter="blinds(horizontal)">
                                      <p:cBhvr>
                                        <p:cTn id="29" dur="500"/>
                                        <p:tgtEl>
                                          <p:spTgt spid="8500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5008"/>
                                        </p:tgtEl>
                                        <p:attrNameLst>
                                          <p:attrName>style.visibility</p:attrName>
                                        </p:attrNameLst>
                                      </p:cBhvr>
                                      <p:to>
                                        <p:strVal val="visible"/>
                                      </p:to>
                                    </p:set>
                                    <p:animEffect transition="in" filter="blinds(horizontal)">
                                      <p:cBhvr>
                                        <p:cTn id="32" dur="500"/>
                                        <p:tgtEl>
                                          <p:spTgt spid="850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5007"/>
                                        </p:tgtEl>
                                        <p:attrNameLst>
                                          <p:attrName>style.visibility</p:attrName>
                                        </p:attrNameLst>
                                      </p:cBhvr>
                                      <p:to>
                                        <p:strVal val="visible"/>
                                      </p:to>
                                    </p:set>
                                    <p:animEffect transition="in" filter="blinds(horizontal)">
                                      <p:cBhvr>
                                        <p:cTn id="37" dur="500"/>
                                        <p:tgtEl>
                                          <p:spTgt spid="85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P spid="84998" grpId="0"/>
      <p:bldP spid="84999" grpId="0"/>
      <p:bldP spid="85002" grpId="0"/>
      <p:bldP spid="85003" grpId="0"/>
      <p:bldP spid="85005" grpId="0"/>
      <p:bldP spid="85007" grpId="0"/>
      <p:bldP spid="850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 of a Retrosynthetic Analysis</a:t>
            </a:r>
            <a:endParaRPr lang="en-US" dirty="0"/>
          </a:p>
        </p:txBody>
      </p:sp>
      <p:sp>
        <p:nvSpPr>
          <p:cNvPr id="3" name="Content Placeholder 2"/>
          <p:cNvSpPr>
            <a:spLocks noGrp="1"/>
          </p:cNvSpPr>
          <p:nvPr>
            <p:ph idx="1"/>
          </p:nvPr>
        </p:nvSpPr>
        <p:spPr>
          <a:xfrm>
            <a:off x="457200" y="1600200"/>
            <a:ext cx="8229600" cy="5090159"/>
          </a:xfrm>
        </p:spPr>
        <p:txBody>
          <a:bodyPr>
            <a:normAutofit lnSpcReduction="10000"/>
          </a:bodyPr>
          <a:lstStyle/>
          <a:p>
            <a:r>
              <a:rPr lang="en-US" dirty="0" smtClean="0"/>
              <a:t>How can we synthesize 1-methoxypent-2-yne from precursors containing three or fewer carbon atoms?</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The C3–C4 bond 1-Methoxypent-2-yne is disconnected.</a:t>
            </a:r>
          </a:p>
          <a:p>
            <a:r>
              <a:rPr lang="en-US" dirty="0"/>
              <a:t>Of those two precursors, only </a:t>
            </a:r>
            <a:r>
              <a:rPr lang="en-US" dirty="0" err="1"/>
              <a:t>bromoethane</a:t>
            </a:r>
            <a:r>
              <a:rPr lang="en-US" dirty="0"/>
              <a:t> is acceptable for our starting material,</a:t>
            </a:r>
            <a:r>
              <a:rPr lang="en-US" dirty="0" smtClean="0"/>
              <a:t> because </a:t>
            </a:r>
            <a:r>
              <a:rPr lang="en-US" dirty="0"/>
              <a:t>it contains three or fewer C atoms. </a:t>
            </a:r>
          </a:p>
          <a:p>
            <a:endParaRPr lang="en-US" dirty="0"/>
          </a:p>
        </p:txBody>
      </p:sp>
      <p:pic>
        <p:nvPicPr>
          <p:cNvPr id="6146" name="Picture 2" descr="C:\Users\amontoya\Documents\Angelas Documents\01 nSight\Karty\chapter13\ch13\16_p653_Karty1_CH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471" y="2489814"/>
            <a:ext cx="7191057" cy="24573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664"/>
            <a:ext cx="8229600" cy="1143000"/>
          </a:xfrm>
        </p:spPr>
        <p:txBody>
          <a:bodyPr>
            <a:noAutofit/>
          </a:bodyPr>
          <a:lstStyle/>
          <a:p>
            <a:r>
              <a:rPr lang="en-US" sz="3200" dirty="0" smtClean="0"/>
              <a:t>Example of a Retrosynthetic Analysis</a:t>
            </a:r>
            <a:br>
              <a:rPr lang="en-US" sz="3200" dirty="0" smtClean="0"/>
            </a:br>
            <a:r>
              <a:rPr lang="en-US" sz="2200" dirty="0" smtClean="0"/>
              <a:t>continued…</a:t>
            </a:r>
            <a:endParaRPr lang="en-US" sz="2200" dirty="0"/>
          </a:p>
        </p:txBody>
      </p:sp>
      <p:sp>
        <p:nvSpPr>
          <p:cNvPr id="3" name="Content Placeholder 2"/>
          <p:cNvSpPr>
            <a:spLocks noGrp="1"/>
          </p:cNvSpPr>
          <p:nvPr>
            <p:ph idx="1"/>
          </p:nvPr>
        </p:nvSpPr>
        <p:spPr>
          <a:xfrm>
            <a:off x="457200" y="4084320"/>
            <a:ext cx="8229600" cy="2317274"/>
          </a:xfrm>
        </p:spPr>
        <p:txBody>
          <a:bodyPr>
            <a:normAutofit lnSpcReduction="10000"/>
          </a:bodyPr>
          <a:lstStyle/>
          <a:p>
            <a:r>
              <a:rPr lang="en-US" dirty="0"/>
              <a:t>3-Methoxyprop-1-yne contains four C</a:t>
            </a:r>
            <a:r>
              <a:rPr lang="en-US" dirty="0" smtClean="0"/>
              <a:t> atoms</a:t>
            </a:r>
            <a:r>
              <a:rPr lang="en-US" dirty="0"/>
              <a:t>, however, so it cannot be used as starting material. </a:t>
            </a:r>
            <a:endParaRPr lang="en-US" dirty="0" smtClean="0"/>
          </a:p>
          <a:p>
            <a:r>
              <a:rPr lang="en-US" dirty="0" smtClean="0"/>
              <a:t>One must </a:t>
            </a:r>
            <a:r>
              <a:rPr lang="en-US" dirty="0"/>
              <a:t>apply a</a:t>
            </a:r>
            <a:r>
              <a:rPr lang="en-US" dirty="0" smtClean="0"/>
              <a:t> transform </a:t>
            </a:r>
            <a:r>
              <a:rPr lang="en-US" dirty="0"/>
              <a:t>to dissect it into smaller precursors. 3-Methyoxyprop-1-yne contains an</a:t>
            </a:r>
            <a:r>
              <a:rPr lang="en-US" dirty="0" smtClean="0"/>
              <a:t> ether </a:t>
            </a:r>
            <a:r>
              <a:rPr lang="en-US" dirty="0"/>
              <a:t>functional group, so we can apply a transform that undoes an ether-forming</a:t>
            </a:r>
            <a:r>
              <a:rPr lang="en-US" dirty="0" smtClean="0"/>
              <a:t> reaction</a:t>
            </a:r>
            <a:r>
              <a:rPr lang="en-US" dirty="0"/>
              <a:t>. </a:t>
            </a:r>
          </a:p>
          <a:p>
            <a:endParaRPr lang="en-US" dirty="0"/>
          </a:p>
        </p:txBody>
      </p:sp>
      <p:pic>
        <p:nvPicPr>
          <p:cNvPr id="7170" name="Picture 2" descr="C:\Users\amontoya\Documents\Angelas Documents\01 nSight\Karty\chapter13\ch13\18_p654_Karty1_CH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 y="1691136"/>
            <a:ext cx="5450205" cy="2261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Complete Synthesis</a:t>
            </a:r>
            <a:br>
              <a:rPr lang="en-US" dirty="0" smtClean="0"/>
            </a:br>
            <a:r>
              <a:rPr lang="en-US" dirty="0" smtClean="0"/>
              <a:t>for 1-Methoxypent-2-yne</a:t>
            </a:r>
            <a:endParaRPr lang="en-US" dirty="0"/>
          </a:p>
        </p:txBody>
      </p:sp>
      <p:sp>
        <p:nvSpPr>
          <p:cNvPr id="3" name="Content Placeholder 2"/>
          <p:cNvSpPr>
            <a:spLocks noGrp="1"/>
          </p:cNvSpPr>
          <p:nvPr>
            <p:ph idx="1"/>
          </p:nvPr>
        </p:nvSpPr>
        <p:spPr>
          <a:xfrm>
            <a:off x="457200" y="1889760"/>
            <a:ext cx="8229600" cy="3192463"/>
          </a:xfrm>
        </p:spPr>
        <p:txBody>
          <a:bodyPr>
            <a:normAutofit/>
          </a:bodyPr>
          <a:lstStyle/>
          <a:p>
            <a:r>
              <a:rPr lang="en-US" dirty="0"/>
              <a:t>Both of these precursors now contain three or fewer carbons and can be used as </a:t>
            </a:r>
            <a:r>
              <a:rPr lang="en-US" dirty="0" smtClean="0"/>
              <a:t>starting </a:t>
            </a:r>
            <a:r>
              <a:rPr lang="en-US" dirty="0"/>
              <a:t>materials.</a:t>
            </a:r>
          </a:p>
          <a:p>
            <a:r>
              <a:rPr lang="en-US" dirty="0"/>
              <a:t>What remains to complete the synthesis is to reverse the transforms and to </a:t>
            </a:r>
            <a:r>
              <a:rPr lang="en-US" dirty="0" smtClean="0"/>
              <a:t>include </a:t>
            </a:r>
            <a:r>
              <a:rPr lang="en-US" dirty="0"/>
              <a:t>the necessary reagents and conditions that will accomplish each </a:t>
            </a:r>
            <a:r>
              <a:rPr lang="en-US" dirty="0" smtClean="0"/>
              <a:t>reaction.</a:t>
            </a:r>
          </a:p>
        </p:txBody>
      </p:sp>
      <p:pic>
        <p:nvPicPr>
          <p:cNvPr id="8194" name="Picture 2" descr="C:\Users\amontoya\Documents\Angelas Documents\01 nSight\Karty\chapter13\ch13\19_p654_Karty1_CH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4435475"/>
            <a:ext cx="8521700" cy="1511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1" descr="11p451c"/>
          <p:cNvPicPr>
            <a:picLocks noChangeAspect="1" noChangeArrowheads="1"/>
          </p:cNvPicPr>
          <p:nvPr/>
        </p:nvPicPr>
        <p:blipFill>
          <a:blip r:embed="rId3">
            <a:extLst>
              <a:ext uri="{28A0092B-C50C-407E-A947-70E740481C1C}">
                <a14:useLocalDpi xmlns:a14="http://schemas.microsoft.com/office/drawing/2010/main" val="0"/>
              </a:ext>
            </a:extLst>
          </a:blip>
          <a:srcRect l="-3751" r="-3751" b="29204"/>
          <a:stretch>
            <a:fillRect/>
          </a:stretch>
        </p:blipFill>
        <p:spPr bwMode="auto">
          <a:xfrm>
            <a:off x="979608" y="14859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1" descr="11p451d"/>
          <p:cNvPicPr>
            <a:picLocks noChangeAspect="1" noChangeArrowheads="1"/>
          </p:cNvPicPr>
          <p:nvPr/>
        </p:nvPicPr>
        <p:blipFill>
          <a:blip r:embed="rId4">
            <a:extLst>
              <a:ext uri="{28A0092B-C50C-407E-A947-70E740481C1C}">
                <a14:useLocalDpi xmlns:a14="http://schemas.microsoft.com/office/drawing/2010/main" val="0"/>
              </a:ext>
            </a:extLst>
          </a:blip>
          <a:srcRect l="42358" r="23640" b="-4332"/>
          <a:stretch>
            <a:fillRect/>
          </a:stretch>
        </p:blipFill>
        <p:spPr bwMode="auto">
          <a:xfrm>
            <a:off x="2503608" y="2933700"/>
            <a:ext cx="38862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2208" y="24765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6808" y="2476500"/>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1" descr="11p452a"/>
          <p:cNvPicPr>
            <a:picLocks noChangeAspect="1" noChangeArrowheads="1"/>
          </p:cNvPicPr>
          <p:nvPr/>
        </p:nvPicPr>
        <p:blipFill>
          <a:blip r:embed="rId7">
            <a:extLst>
              <a:ext uri="{28A0092B-C50C-407E-A947-70E740481C1C}">
                <a14:useLocalDpi xmlns:a14="http://schemas.microsoft.com/office/drawing/2010/main" val="0"/>
              </a:ext>
            </a:extLst>
          </a:blip>
          <a:srcRect r="37241" b="24571"/>
          <a:stretch>
            <a:fillRect/>
          </a:stretch>
        </p:blipFill>
        <p:spPr bwMode="auto">
          <a:xfrm>
            <a:off x="1208208" y="4076700"/>
            <a:ext cx="6858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9"/>
          <p:cNvSpPr>
            <a:spLocks noChangeArrowheads="1"/>
          </p:cNvSpPr>
          <p:nvPr/>
        </p:nvSpPr>
        <p:spPr bwMode="auto">
          <a:xfrm>
            <a:off x="2351208" y="4152900"/>
            <a:ext cx="12954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6392" name="Rectangle 10"/>
          <p:cNvSpPr>
            <a:spLocks noChangeArrowheads="1"/>
          </p:cNvSpPr>
          <p:nvPr/>
        </p:nvSpPr>
        <p:spPr bwMode="auto">
          <a:xfrm>
            <a:off x="1132008" y="4991100"/>
            <a:ext cx="533400" cy="228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 name="Rectangle 11"/>
          <p:cNvSpPr>
            <a:spLocks noChangeArrowheads="1"/>
          </p:cNvSpPr>
          <p:nvPr/>
        </p:nvSpPr>
        <p:spPr bwMode="auto">
          <a:xfrm>
            <a:off x="2351208" y="4762500"/>
            <a:ext cx="2362200" cy="4572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19" name="Picture1" descr="11p452a"/>
          <p:cNvPicPr>
            <a:picLocks noChangeAspect="1" noChangeArrowheads="1"/>
          </p:cNvPicPr>
          <p:nvPr/>
        </p:nvPicPr>
        <p:blipFill>
          <a:blip r:embed="rId7">
            <a:extLst>
              <a:ext uri="{28A0092B-C50C-407E-A947-70E740481C1C}">
                <a14:useLocalDpi xmlns:a14="http://schemas.microsoft.com/office/drawing/2010/main" val="0"/>
              </a:ext>
            </a:extLst>
          </a:blip>
          <a:srcRect l="73102" r="-2850" b="38286"/>
          <a:stretch>
            <a:fillRect/>
          </a:stretch>
        </p:blipFill>
        <p:spPr bwMode="auto">
          <a:xfrm>
            <a:off x="4789608" y="5829300"/>
            <a:ext cx="32766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3"/>
          <p:cNvSpPr>
            <a:spLocks noChangeShapeType="1"/>
          </p:cNvSpPr>
          <p:nvPr/>
        </p:nvSpPr>
        <p:spPr bwMode="auto">
          <a:xfrm>
            <a:off x="6313608" y="4991100"/>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1"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3008" y="4914900"/>
            <a:ext cx="854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6736"/>
            <a:ext cx="8229600" cy="1143000"/>
          </a:xfrm>
        </p:spPr>
        <p:txBody>
          <a:bodyPr/>
          <a:lstStyle/>
          <a:p>
            <a:r>
              <a:rPr lang="en-US" dirty="0"/>
              <a:t>Retrosynthetic Analysis Examples</a:t>
            </a:r>
            <a:br>
              <a:rPr lang="en-US" dirty="0"/>
            </a:br>
            <a:endParaRPr lang="en-US" dirty="0"/>
          </a:p>
        </p:txBody>
      </p:sp>
    </p:spTree>
    <p:extLst>
      <p:ext uri="{BB962C8B-B14F-4D97-AF65-F5344CB8AC3E}">
        <p14:creationId xmlns:p14="http://schemas.microsoft.com/office/powerpoint/2010/main" val="4186236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grpId="0" nodeType="clickEffect">
                                  <p:stCondLst>
                                    <p:cond delay="0"/>
                                  </p:stCondLst>
                                  <p:childTnLst>
                                    <p:animEffect transition="out" filter="dissolv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grpId="0" nodeType="clickEffect">
                                  <p:stCondLst>
                                    <p:cond delay="0"/>
                                  </p:stCondLst>
                                  <p:childTnLst>
                                    <p:animEffect transition="out" filter="dissolv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par>
                                <p:cTn id="43" presetID="9"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dissolve">
                                      <p:cBhvr>
                                        <p:cTn id="45" dur="500"/>
                                        <p:tgtEl>
                                          <p:spTgt spid="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dissolv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Percent Yield </a:t>
            </a:r>
            <a:endParaRPr lang="en-US" dirty="0"/>
          </a:p>
        </p:txBody>
      </p:sp>
      <p:sp>
        <p:nvSpPr>
          <p:cNvPr id="3" name="Content Placeholder 2"/>
          <p:cNvSpPr>
            <a:spLocks noGrp="1"/>
          </p:cNvSpPr>
          <p:nvPr>
            <p:ph idx="1"/>
          </p:nvPr>
        </p:nvSpPr>
        <p:spPr/>
        <p:txBody>
          <a:bodyPr/>
          <a:lstStyle/>
          <a:p>
            <a:r>
              <a:rPr lang="en-US" dirty="0" smtClean="0"/>
              <a:t>To </a:t>
            </a:r>
            <a:r>
              <a:rPr lang="en-US" dirty="0"/>
              <a:t>minimize </a:t>
            </a:r>
            <a:r>
              <a:rPr lang="en-US" dirty="0" smtClean="0"/>
              <a:t>the </a:t>
            </a:r>
            <a:r>
              <a:rPr lang="en-US" dirty="0"/>
              <a:t>costs </a:t>
            </a:r>
            <a:r>
              <a:rPr lang="en-US" dirty="0" smtClean="0"/>
              <a:t>of a synthesis and </a:t>
            </a:r>
            <a:r>
              <a:rPr lang="en-US" dirty="0"/>
              <a:t>to help make the synthesis as green as possible, the </a:t>
            </a:r>
            <a:r>
              <a:rPr lang="en-US" i="1" dirty="0"/>
              <a:t>percent yield </a:t>
            </a:r>
            <a:r>
              <a:rPr lang="en-US" dirty="0"/>
              <a:t>of the target should be maximized</a:t>
            </a:r>
            <a:r>
              <a:rPr lang="en-US" dirty="0" smtClean="0"/>
              <a:t>.</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3110593"/>
            <a:ext cx="767715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1409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Synthesis</a:t>
            </a:r>
            <a:endParaRPr lang="en-US" dirty="0"/>
          </a:p>
        </p:txBody>
      </p:sp>
      <p:sp>
        <p:nvSpPr>
          <p:cNvPr id="3" name="Content Placeholder 2"/>
          <p:cNvSpPr>
            <a:spLocks noGrp="1"/>
          </p:cNvSpPr>
          <p:nvPr>
            <p:ph idx="1"/>
          </p:nvPr>
        </p:nvSpPr>
        <p:spPr/>
        <p:txBody>
          <a:bodyPr/>
          <a:lstStyle/>
          <a:p>
            <a:r>
              <a:rPr lang="en-US" dirty="0"/>
              <a:t>These rules are essentially an outcome of how percent yield is computed for a </a:t>
            </a:r>
            <a:r>
              <a:rPr lang="en-US" b="1" dirty="0" smtClean="0"/>
              <a:t>linear </a:t>
            </a:r>
            <a:r>
              <a:rPr lang="en-US" b="1" dirty="0"/>
              <a:t>synthesis </a:t>
            </a:r>
            <a:r>
              <a:rPr lang="en-US" dirty="0"/>
              <a:t>(i.e., a synthesis composed of sequential steps</a:t>
            </a:r>
            <a:r>
              <a:rPr lang="en-US" dirty="0" smtClean="0"/>
              <a:t>)</a:t>
            </a:r>
          </a:p>
          <a:p>
            <a:r>
              <a:rPr lang="en-US" dirty="0" smtClean="0"/>
              <a:t>For </a:t>
            </a:r>
            <a:r>
              <a:rPr lang="en-US" dirty="0"/>
              <a:t>a linear synthesis, the overall percent yield is equal to the product of the yields of the individual steps</a:t>
            </a:r>
            <a:r>
              <a:rPr lang="en-US" dirty="0" smtClean="0"/>
              <a:t>.</a:t>
            </a:r>
            <a:endParaRPr lang="en-US" dirty="0"/>
          </a:p>
        </p:txBody>
      </p:sp>
    </p:spTree>
    <p:extLst>
      <p:ext uri="{BB962C8B-B14F-4D97-AF65-F5344CB8AC3E}">
        <p14:creationId xmlns:p14="http://schemas.microsoft.com/office/powerpoint/2010/main" val="20580717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Linear Synthesis</a:t>
            </a:r>
            <a:br>
              <a:rPr lang="en-US" sz="3200" dirty="0" smtClean="0"/>
            </a:br>
            <a:r>
              <a:rPr lang="en-US" sz="2200" dirty="0" smtClean="0"/>
              <a:t>continued…</a:t>
            </a:r>
            <a:endParaRPr lang="en-US" sz="2200" dirty="0"/>
          </a:p>
        </p:txBody>
      </p:sp>
      <p:sp>
        <p:nvSpPr>
          <p:cNvPr id="3" name="Content Placeholder 2"/>
          <p:cNvSpPr>
            <a:spLocks noGrp="1"/>
          </p:cNvSpPr>
          <p:nvPr>
            <p:ph idx="1"/>
          </p:nvPr>
        </p:nvSpPr>
        <p:spPr/>
        <p:txBody>
          <a:bodyPr>
            <a:normAutofit/>
          </a:bodyPr>
          <a:lstStyle/>
          <a:p>
            <a:r>
              <a:rPr lang="en-US" dirty="0" smtClean="0"/>
              <a:t>Consider two syntheses, one with three synthetic steps and the second with six synthetic steps.</a:t>
            </a:r>
          </a:p>
          <a:p>
            <a:r>
              <a:rPr lang="en-US" dirty="0" smtClean="0"/>
              <a:t>I</a:t>
            </a:r>
            <a:r>
              <a:rPr lang="en-US" dirty="0"/>
              <a:t>f</a:t>
            </a:r>
            <a:r>
              <a:rPr lang="en-US" dirty="0" smtClean="0"/>
              <a:t> </a:t>
            </a:r>
            <a:r>
              <a:rPr lang="en-US" dirty="0"/>
              <a:t>both syntheses proceeds with an 80% yield of </a:t>
            </a:r>
            <a:r>
              <a:rPr lang="en-US" dirty="0" smtClean="0"/>
              <a:t>product for each step, what would be the </a:t>
            </a:r>
            <a:r>
              <a:rPr lang="en-US" i="1" dirty="0" smtClean="0"/>
              <a:t>overall yield</a:t>
            </a:r>
            <a:r>
              <a:rPr lang="en-US" dirty="0" smtClean="0"/>
              <a:t> for each?</a:t>
            </a:r>
          </a:p>
          <a:p>
            <a:r>
              <a:rPr lang="en-US" dirty="0" smtClean="0"/>
              <a:t>The </a:t>
            </a:r>
            <a:r>
              <a:rPr lang="en-US" dirty="0"/>
              <a:t>three-step synthesis will have an </a:t>
            </a:r>
            <a:r>
              <a:rPr lang="en-US" i="1" dirty="0"/>
              <a:t>overall </a:t>
            </a:r>
            <a:r>
              <a:rPr lang="en-US" dirty="0"/>
              <a:t>yield of (0.80) </a:t>
            </a:r>
            <a:r>
              <a:rPr lang="en-US" dirty="0" smtClean="0"/>
              <a:t>x </a:t>
            </a:r>
            <a:r>
              <a:rPr lang="en-US" dirty="0"/>
              <a:t>(0.80) </a:t>
            </a:r>
            <a:r>
              <a:rPr lang="en-US" dirty="0" smtClean="0"/>
              <a:t>x </a:t>
            </a:r>
            <a:r>
              <a:rPr lang="en-US" dirty="0"/>
              <a:t>(0.80) </a:t>
            </a:r>
            <a:r>
              <a:rPr lang="en-US" dirty="0" smtClean="0"/>
              <a:t>= </a:t>
            </a:r>
            <a:r>
              <a:rPr lang="en-US" dirty="0"/>
              <a:t>(0.80)</a:t>
            </a:r>
            <a:r>
              <a:rPr lang="en-US" baseline="30000" dirty="0"/>
              <a:t>3</a:t>
            </a:r>
            <a:r>
              <a:rPr lang="en-US" dirty="0"/>
              <a:t> </a:t>
            </a:r>
            <a:r>
              <a:rPr lang="en-US" dirty="0" smtClean="0"/>
              <a:t>= </a:t>
            </a:r>
            <a:r>
              <a:rPr lang="en-US" dirty="0"/>
              <a:t>0.51, or </a:t>
            </a:r>
            <a:r>
              <a:rPr lang="en-US" dirty="0" smtClean="0"/>
              <a:t>51%. </a:t>
            </a:r>
          </a:p>
          <a:p>
            <a:r>
              <a:rPr lang="en-US" dirty="0" smtClean="0"/>
              <a:t>The </a:t>
            </a:r>
            <a:r>
              <a:rPr lang="en-US" dirty="0"/>
              <a:t>six-step synthesis will have an overall yield of 26%. </a:t>
            </a:r>
            <a:endParaRPr lang="en-US" dirty="0" smtClean="0"/>
          </a:p>
          <a:p>
            <a:r>
              <a:rPr lang="en-US" dirty="0"/>
              <a:t>T</a:t>
            </a:r>
            <a:r>
              <a:rPr lang="en-US" dirty="0" smtClean="0"/>
              <a:t>he </a:t>
            </a:r>
            <a:r>
              <a:rPr lang="en-US" dirty="0"/>
              <a:t>synthesis with the fewer number of steps has the greater </a:t>
            </a:r>
            <a:r>
              <a:rPr lang="en-US" dirty="0" smtClean="0"/>
              <a:t>yield</a:t>
            </a:r>
            <a:r>
              <a:rPr lang="en-US" dirty="0"/>
              <a:t>.</a:t>
            </a:r>
          </a:p>
        </p:txBody>
      </p:sp>
    </p:spTree>
    <p:extLst>
      <p:ext uri="{BB962C8B-B14F-4D97-AF65-F5344CB8AC3E}">
        <p14:creationId xmlns:p14="http://schemas.microsoft.com/office/powerpoint/2010/main" val="13175315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Yield and Number of Steps</a:t>
            </a:r>
            <a:endParaRPr lang="en-US" dirty="0"/>
          </a:p>
        </p:txBody>
      </p:sp>
      <p:pic>
        <p:nvPicPr>
          <p:cNvPr id="21506" name="Picture 2" descr="C:\Users\amontoya\Documents\Angelas Documents\01 nSight\Karty\chapter13\ch13\TAB13.03_Karty1_CH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386" y="1641158"/>
            <a:ext cx="4493971"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9573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umblr_l8a5if4mt31qaxrh5o1_5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92237"/>
            <a:ext cx="37338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25637"/>
            <a:ext cx="863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11637"/>
            <a:ext cx="29337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287837"/>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52400"/>
            <a:ext cx="8229600" cy="1143000"/>
          </a:xfrm>
        </p:spPr>
        <p:txBody>
          <a:bodyPr/>
          <a:lstStyle/>
          <a:p>
            <a:r>
              <a:rPr lang="en-US" dirty="0"/>
              <a:t>R.B. Woodward (Early Career</a:t>
            </a:r>
            <a:r>
              <a:rPr lang="en-US" dirty="0" smtClean="0"/>
              <a:t>)</a:t>
            </a:r>
            <a:endParaRPr lang="en-US" dirty="0"/>
          </a:p>
        </p:txBody>
      </p:sp>
    </p:spTree>
    <p:extLst>
      <p:ext uri="{BB962C8B-B14F-4D97-AF65-F5344CB8AC3E}">
        <p14:creationId xmlns:p14="http://schemas.microsoft.com/office/powerpoint/2010/main" val="306803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Convergent Synthesis</a:t>
            </a:r>
            <a:endParaRPr lang="en-US" dirty="0"/>
          </a:p>
        </p:txBody>
      </p:sp>
      <p:sp>
        <p:nvSpPr>
          <p:cNvPr id="3" name="Content Placeholder 2"/>
          <p:cNvSpPr>
            <a:spLocks noGrp="1"/>
          </p:cNvSpPr>
          <p:nvPr>
            <p:ph idx="1"/>
          </p:nvPr>
        </p:nvSpPr>
        <p:spPr/>
        <p:txBody>
          <a:bodyPr/>
          <a:lstStyle/>
          <a:p>
            <a:r>
              <a:rPr lang="en-US" dirty="0" smtClean="0"/>
              <a:t>In </a:t>
            </a:r>
            <a:r>
              <a:rPr lang="en-US" dirty="0"/>
              <a:t>a </a:t>
            </a:r>
            <a:r>
              <a:rPr lang="en-US" b="1" dirty="0"/>
              <a:t>convergent synthesis</a:t>
            </a:r>
            <a:r>
              <a:rPr lang="en-US" dirty="0"/>
              <a:t>, portions of a target molecule are synthesized separately and are assembled together at a later stage. </a:t>
            </a:r>
            <a:endParaRPr lang="en-US" dirty="0" smtClean="0"/>
          </a:p>
          <a:p>
            <a:r>
              <a:rPr lang="en-US" dirty="0"/>
              <a:t>The yield can generally be </a:t>
            </a:r>
            <a:r>
              <a:rPr lang="en-US" dirty="0" smtClean="0"/>
              <a:t>improved.</a:t>
            </a:r>
            <a:endParaRPr lang="en-US" dirty="0"/>
          </a:p>
        </p:txBody>
      </p:sp>
    </p:spTree>
    <p:extLst>
      <p:ext uri="{BB962C8B-B14F-4D97-AF65-F5344CB8AC3E}">
        <p14:creationId xmlns:p14="http://schemas.microsoft.com/office/powerpoint/2010/main" val="42895858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versus Convergent Synthesis</a:t>
            </a:r>
            <a:endParaRPr lang="en-US" dirty="0"/>
          </a:p>
        </p:txBody>
      </p:sp>
      <p:pic>
        <p:nvPicPr>
          <p:cNvPr id="22530" name="Picture 2" descr="C:\Users\amontoya\Documents\Angelas Documents\01 nSight\Karty\chapter13\ch13\FIG13.01_Karty1_CH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827213"/>
            <a:ext cx="8954719" cy="405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1777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Choice:  Convergent</a:t>
            </a:r>
            <a:endParaRPr lang="en-US" dirty="0"/>
          </a:p>
        </p:txBody>
      </p:sp>
      <p:sp>
        <p:nvSpPr>
          <p:cNvPr id="3" name="Content Placeholder 2"/>
          <p:cNvSpPr>
            <a:spLocks noGrp="1"/>
          </p:cNvSpPr>
          <p:nvPr>
            <p:ph idx="1"/>
          </p:nvPr>
        </p:nvSpPr>
        <p:spPr/>
        <p:txBody>
          <a:bodyPr/>
          <a:lstStyle/>
          <a:p>
            <a:r>
              <a:rPr lang="en-US" dirty="0"/>
              <a:t>The better yield often obtained from a convergent synthesis leads to the following general rule</a:t>
            </a:r>
            <a:r>
              <a:rPr lang="en-US" dirty="0" smtClean="0"/>
              <a:t>:</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2919413"/>
            <a:ext cx="580072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8451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255ClassExercises-Synthesis.pdf"/>
          <p:cNvPicPr>
            <a:picLocks noChangeAspect="1"/>
          </p:cNvPicPr>
          <p:nvPr/>
        </p:nvPicPr>
        <p:blipFill>
          <a:blip r:embed="rId3">
            <a:extLst>
              <a:ext uri="{28A0092B-C50C-407E-A947-70E740481C1C}">
                <a14:useLocalDpi xmlns:a14="http://schemas.microsoft.com/office/drawing/2010/main" val="0"/>
              </a:ext>
            </a:extLst>
          </a:blip>
          <a:srcRect b="67455"/>
          <a:stretch>
            <a:fillRect/>
          </a:stretch>
        </p:blipFill>
        <p:spPr bwMode="auto">
          <a:xfrm>
            <a:off x="49213" y="1703024"/>
            <a:ext cx="90455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74638"/>
            <a:ext cx="8229600" cy="1143000"/>
          </a:xfrm>
        </p:spPr>
        <p:txBody>
          <a:bodyPr/>
          <a:lstStyle/>
          <a:p>
            <a:r>
              <a:rPr lang="en-US" dirty="0" smtClean="0"/>
              <a:t>Problems</a:t>
            </a:r>
            <a:endParaRPr lang="en-US" dirty="0"/>
          </a:p>
        </p:txBody>
      </p:sp>
    </p:spTree>
    <p:extLst>
      <p:ext uri="{BB962C8B-B14F-4D97-AF65-F5344CB8AC3E}">
        <p14:creationId xmlns:p14="http://schemas.microsoft.com/office/powerpoint/2010/main" val="23455438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5474"/>
            <a:ext cx="19939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525474"/>
            <a:ext cx="40005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44987"/>
            <a:ext cx="5257800"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476500"/>
            <a:ext cx="26670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76200"/>
            <a:ext cx="8229600" cy="1143000"/>
          </a:xfrm>
        </p:spPr>
        <p:txBody>
          <a:bodyPr/>
          <a:lstStyle/>
          <a:p>
            <a:r>
              <a:rPr lang="en-US" dirty="0"/>
              <a:t>R.B. Woodward (Later Career</a:t>
            </a:r>
            <a:r>
              <a:rPr lang="en-US" dirty="0" smtClean="0"/>
              <a:t>)</a:t>
            </a:r>
            <a:endParaRPr lang="en-US" dirty="0"/>
          </a:p>
        </p:txBody>
      </p:sp>
    </p:spTree>
    <p:extLst>
      <p:ext uri="{BB962C8B-B14F-4D97-AF65-F5344CB8AC3E}">
        <p14:creationId xmlns:p14="http://schemas.microsoft.com/office/powerpoint/2010/main" val="3304411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76200"/>
            <a:ext cx="4445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87737"/>
            <a:ext cx="3008313" cy="1162050"/>
          </a:xfrm>
        </p:spPr>
        <p:txBody>
          <a:bodyPr/>
          <a:lstStyle/>
          <a:p>
            <a:r>
              <a:rPr lang="en-US" sz="2800" dirty="0"/>
              <a:t>R.B. Woodward</a:t>
            </a:r>
            <a:br>
              <a:rPr lang="en-US" sz="2800" dirty="0"/>
            </a:br>
            <a:endParaRPr lang="en-US" dirty="0"/>
          </a:p>
        </p:txBody>
      </p:sp>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7476232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2362200" y="5287962"/>
            <a:ext cx="441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07950" indent="-107950">
              <a:buFont typeface="Arial" charset="0"/>
              <a:buChar char="•"/>
              <a:tabLst>
                <a:tab pos="107950" algn="l"/>
              </a:tabLst>
            </a:pPr>
            <a:r>
              <a:rPr lang="en-US" dirty="0"/>
              <a:t>Penn (1977-1989)</a:t>
            </a:r>
          </a:p>
          <a:p>
            <a:pPr marL="107950" indent="-107950">
              <a:buFont typeface="Arial" charset="0"/>
              <a:buChar char="•"/>
              <a:tabLst>
                <a:tab pos="107950" algn="l"/>
              </a:tabLst>
            </a:pPr>
            <a:r>
              <a:rPr lang="en-US" dirty="0"/>
              <a:t>Scripps Research Institute and UC-San Diego (1989-present)</a:t>
            </a:r>
          </a:p>
          <a:p>
            <a:pPr marL="107950" indent="-107950">
              <a:buFont typeface="Arial" charset="0"/>
              <a:buChar char="•"/>
              <a:tabLst>
                <a:tab pos="107950" algn="l"/>
              </a:tabLst>
            </a:pPr>
            <a:r>
              <a:rPr lang="en-US" dirty="0"/>
              <a:t>Modern day R.B. Woodward</a:t>
            </a:r>
          </a:p>
        </p:txBody>
      </p:sp>
      <p:pic>
        <p:nvPicPr>
          <p:cNvPr id="20483" name="Picture 10" descr="12be8790af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173162"/>
            <a:ext cx="52578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70267"/>
            <a:ext cx="8229600" cy="1143000"/>
          </a:xfrm>
        </p:spPr>
        <p:txBody>
          <a:bodyPr/>
          <a:lstStyle/>
          <a:p>
            <a:r>
              <a:rPr lang="en-US" dirty="0"/>
              <a:t>K.C. </a:t>
            </a:r>
            <a:r>
              <a:rPr lang="en-US" dirty="0" err="1"/>
              <a:t>Nicolaou</a:t>
            </a:r>
            <a:r>
              <a:rPr lang="en-US" dirty="0"/>
              <a:t/>
            </a:r>
            <a:br>
              <a:rPr lang="en-US" dirty="0"/>
            </a:br>
            <a:endParaRPr lang="en-US" dirty="0"/>
          </a:p>
        </p:txBody>
      </p:sp>
    </p:spTree>
    <p:extLst>
      <p:ext uri="{BB962C8B-B14F-4D97-AF65-F5344CB8AC3E}">
        <p14:creationId xmlns:p14="http://schemas.microsoft.com/office/powerpoint/2010/main" val="814969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971800"/>
            <a:ext cx="4800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5"/>
          <p:cNvSpPr txBox="1">
            <a:spLocks noChangeArrowheads="1"/>
          </p:cNvSpPr>
          <p:nvPr/>
        </p:nvSpPr>
        <p:spPr bwMode="auto">
          <a:xfrm>
            <a:off x="3413125" y="5410200"/>
            <a:ext cx="5730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FF0000"/>
                </a:solidFill>
              </a:rPr>
              <a:t>11 stereocenters =&gt; 2</a:t>
            </a:r>
            <a:r>
              <a:rPr lang="en-US" baseline="30000">
                <a:solidFill>
                  <a:srgbClr val="FF0000"/>
                </a:solidFill>
              </a:rPr>
              <a:t>11</a:t>
            </a:r>
            <a:r>
              <a:rPr lang="en-US">
                <a:solidFill>
                  <a:srgbClr val="FF0000"/>
                </a:solidFill>
              </a:rPr>
              <a:t> = 2048 stereoisomers</a:t>
            </a:r>
          </a:p>
          <a:p>
            <a:r>
              <a:rPr lang="en-US">
                <a:solidFill>
                  <a:srgbClr val="FF0000"/>
                </a:solidFill>
              </a:rPr>
              <a:t>2 rings &amp; 1 bicyclic ring</a:t>
            </a:r>
          </a:p>
        </p:txBody>
      </p:sp>
      <p:pic>
        <p:nvPicPr>
          <p:cNvPr id="5" name="Picture 4" descr="480px-Taxus_brevifolia_Blue_Mts_W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2744788"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1536700" y="1600200"/>
            <a:ext cx="607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30188" indent="-23018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 typeface="Arial" charset="0"/>
              <a:buChar char="•"/>
            </a:pPr>
            <a:r>
              <a:rPr lang="en-US">
                <a:solidFill>
                  <a:srgbClr val="3366FF"/>
                </a:solidFill>
              </a:rPr>
              <a:t>Isolated in 1967 from bark of Pacific yew tree</a:t>
            </a:r>
          </a:p>
          <a:p>
            <a:pPr>
              <a:buFont typeface="Arial" charset="0"/>
              <a:buChar char="•"/>
            </a:pPr>
            <a:r>
              <a:rPr lang="en-US">
                <a:solidFill>
                  <a:srgbClr val="3366FF"/>
                </a:solidFill>
              </a:rPr>
              <a:t>Lung, ovarian, breast, head and neck cancer</a:t>
            </a:r>
          </a:p>
        </p:txBody>
      </p:sp>
      <p:sp>
        <p:nvSpPr>
          <p:cNvPr id="2" name="Title 1"/>
          <p:cNvSpPr>
            <a:spLocks noGrp="1"/>
          </p:cNvSpPr>
          <p:nvPr>
            <p:ph type="title"/>
          </p:nvPr>
        </p:nvSpPr>
        <p:spPr>
          <a:xfrm>
            <a:off x="457200" y="152400"/>
            <a:ext cx="8229600" cy="1143000"/>
          </a:xfrm>
        </p:spPr>
        <p:txBody>
          <a:bodyPr/>
          <a:lstStyle/>
          <a:p>
            <a:r>
              <a:rPr lang="en-US" dirty="0"/>
              <a:t>K.C. </a:t>
            </a:r>
            <a:r>
              <a:rPr lang="en-US" dirty="0" err="1"/>
              <a:t>Nicolaou</a:t>
            </a:r>
            <a:r>
              <a:rPr lang="en-US" dirty="0"/>
              <a:t/>
            </a:r>
            <a:br>
              <a:rPr lang="en-US" dirty="0"/>
            </a:br>
            <a:r>
              <a:rPr lang="en-US" dirty="0" err="1" smtClean="0"/>
              <a:t>Taxol</a:t>
            </a:r>
            <a:endParaRPr lang="en-US" dirty="0"/>
          </a:p>
        </p:txBody>
      </p:sp>
    </p:spTree>
    <p:extLst>
      <p:ext uri="{BB962C8B-B14F-4D97-AF65-F5344CB8AC3E}">
        <p14:creationId xmlns:p14="http://schemas.microsoft.com/office/powerpoint/2010/main" val="2870506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5"/>
          <p:cNvSpPr txBox="1">
            <a:spLocks noChangeArrowheads="1"/>
          </p:cNvSpPr>
          <p:nvPr/>
        </p:nvSpPr>
        <p:spPr bwMode="auto">
          <a:xfrm>
            <a:off x="0" y="3124200"/>
            <a:ext cx="6324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FF0000"/>
                </a:solidFill>
              </a:rPr>
              <a:t>23 stereocenters =&gt; 2</a:t>
            </a:r>
            <a:r>
              <a:rPr lang="en-US" baseline="30000">
                <a:solidFill>
                  <a:srgbClr val="FF0000"/>
                </a:solidFill>
              </a:rPr>
              <a:t>23</a:t>
            </a:r>
            <a:r>
              <a:rPr lang="en-US">
                <a:solidFill>
                  <a:srgbClr val="FF0000"/>
                </a:solidFill>
              </a:rPr>
              <a:t> = 8,400,000 stereoisomers</a:t>
            </a:r>
          </a:p>
          <a:p>
            <a:r>
              <a:rPr lang="en-US">
                <a:solidFill>
                  <a:srgbClr val="FF0000"/>
                </a:solidFill>
              </a:rPr>
              <a:t>11 trans-fused rings</a:t>
            </a:r>
          </a:p>
          <a:p>
            <a:r>
              <a:rPr lang="en-US">
                <a:solidFill>
                  <a:srgbClr val="FF0000"/>
                </a:solidFill>
              </a:rPr>
              <a:t>83 steps, 12 years</a:t>
            </a:r>
          </a:p>
          <a:p>
            <a:r>
              <a:rPr lang="en-US">
                <a:solidFill>
                  <a:srgbClr val="FF0000"/>
                </a:solidFill>
              </a:rPr>
              <a:t>91% yield for each step but 0.043% total yield</a:t>
            </a:r>
          </a:p>
        </p:txBody>
      </p:sp>
      <p:pic>
        <p:nvPicPr>
          <p:cNvPr id="2253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0900"/>
            <a:ext cx="84582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0" y="1447800"/>
            <a:ext cx="5943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 typeface="Arial" charset="0"/>
              <a:buChar char="•"/>
            </a:pPr>
            <a:r>
              <a:rPr lang="en-US">
                <a:solidFill>
                  <a:srgbClr val="3366FF"/>
                </a:solidFill>
              </a:rPr>
              <a:t>Neurotoxin that binds to voltage-gated sodium channels in nerve cells</a:t>
            </a:r>
          </a:p>
          <a:p>
            <a:pPr>
              <a:buFont typeface="Arial" charset="0"/>
              <a:buChar char="•"/>
            </a:pPr>
            <a:r>
              <a:rPr lang="en-US">
                <a:solidFill>
                  <a:srgbClr val="3366FF"/>
                </a:solidFill>
              </a:rPr>
              <a:t>Naturally found in </a:t>
            </a:r>
            <a:r>
              <a:rPr lang="en-US" i="1">
                <a:solidFill>
                  <a:srgbClr val="3366FF"/>
                </a:solidFill>
              </a:rPr>
              <a:t>Karenia brevis</a:t>
            </a:r>
            <a:r>
              <a:rPr lang="en-US">
                <a:solidFill>
                  <a:srgbClr val="3366FF"/>
                </a:solidFill>
              </a:rPr>
              <a:t> which are marine organisms typically found in fish</a:t>
            </a:r>
            <a:endParaRPr lang="en-US" i="1">
              <a:solidFill>
                <a:srgbClr val="3366FF"/>
              </a:solidFill>
            </a:endParaRPr>
          </a:p>
        </p:txBody>
      </p:sp>
      <p:pic>
        <p:nvPicPr>
          <p:cNvPr id="6" name="Picture 5" descr="Karenia_brev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914400"/>
            <a:ext cx="2262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152400"/>
            <a:ext cx="8229600" cy="1143000"/>
          </a:xfrm>
        </p:spPr>
        <p:txBody>
          <a:bodyPr/>
          <a:lstStyle/>
          <a:p>
            <a:r>
              <a:rPr lang="en-US" dirty="0"/>
              <a:t>K.C. </a:t>
            </a:r>
            <a:r>
              <a:rPr lang="en-US" dirty="0" err="1"/>
              <a:t>Nicolaou</a:t>
            </a:r>
            <a:r>
              <a:rPr lang="en-US" dirty="0"/>
              <a:t/>
            </a:r>
            <a:br>
              <a:rPr lang="en-US" dirty="0"/>
            </a:br>
            <a:r>
              <a:rPr lang="en-US" dirty="0" err="1"/>
              <a:t>Brevotoxin</a:t>
            </a:r>
            <a:r>
              <a:rPr lang="en-US" dirty="0"/>
              <a:t> </a:t>
            </a:r>
            <a:r>
              <a:rPr lang="en-US" dirty="0" smtClean="0"/>
              <a:t>B</a:t>
            </a:r>
            <a:endParaRPr lang="en-US" dirty="0"/>
          </a:p>
        </p:txBody>
      </p:sp>
    </p:spTree>
    <p:extLst>
      <p:ext uri="{BB962C8B-B14F-4D97-AF65-F5344CB8AC3E}">
        <p14:creationId xmlns:p14="http://schemas.microsoft.com/office/powerpoint/2010/main" val="1367974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5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5"/>
          <p:cNvSpPr txBox="1">
            <a:spLocks noChangeArrowheads="1"/>
          </p:cNvSpPr>
          <p:nvPr/>
        </p:nvSpPr>
        <p:spPr bwMode="auto">
          <a:xfrm>
            <a:off x="1325563" y="6027738"/>
            <a:ext cx="6492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FF0000"/>
                </a:solidFill>
              </a:rPr>
              <a:t>94 stereocenters =&gt; 2</a:t>
            </a:r>
            <a:r>
              <a:rPr lang="en-US" baseline="30000">
                <a:solidFill>
                  <a:srgbClr val="FF0000"/>
                </a:solidFill>
              </a:rPr>
              <a:t>94</a:t>
            </a:r>
            <a:r>
              <a:rPr lang="en-US">
                <a:solidFill>
                  <a:srgbClr val="FF0000"/>
                </a:solidFill>
              </a:rPr>
              <a:t> = 1.98 x 10</a:t>
            </a:r>
            <a:r>
              <a:rPr lang="en-US" baseline="30000">
                <a:solidFill>
                  <a:srgbClr val="FF0000"/>
                </a:solidFill>
              </a:rPr>
              <a:t>28</a:t>
            </a:r>
            <a:r>
              <a:rPr lang="en-US">
                <a:solidFill>
                  <a:srgbClr val="FF0000"/>
                </a:solidFill>
              </a:rPr>
              <a:t> stereoisomers</a:t>
            </a:r>
          </a:p>
          <a:p>
            <a:r>
              <a:rPr lang="en-US">
                <a:solidFill>
                  <a:srgbClr val="FF0000"/>
                </a:solidFill>
              </a:rPr>
              <a:t>31 trans-fused rings</a:t>
            </a:r>
          </a:p>
        </p:txBody>
      </p:sp>
      <p:pic>
        <p:nvPicPr>
          <p:cNvPr id="23556" name="Picture 4" descr="Maitotoxi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0"/>
            <a:ext cx="91440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0" y="1447800"/>
            <a:ext cx="5943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 typeface="Arial" charset="0"/>
              <a:buChar char="•"/>
            </a:pPr>
            <a:r>
              <a:rPr lang="en-US">
                <a:solidFill>
                  <a:srgbClr val="3366FF"/>
                </a:solidFill>
              </a:rPr>
              <a:t>Neurotoxin that binds to calcium channels</a:t>
            </a:r>
          </a:p>
          <a:p>
            <a:pPr>
              <a:buFont typeface="Arial" charset="0"/>
              <a:buChar char="•"/>
            </a:pPr>
            <a:r>
              <a:rPr lang="en-US">
                <a:solidFill>
                  <a:srgbClr val="3366FF"/>
                </a:solidFill>
              </a:rPr>
              <a:t>Naturally produced by </a:t>
            </a:r>
            <a:r>
              <a:rPr lang="en-US" i="1">
                <a:solidFill>
                  <a:srgbClr val="3366FF"/>
                </a:solidFill>
              </a:rPr>
              <a:t>Gambierdiscus toxicus</a:t>
            </a:r>
            <a:r>
              <a:rPr lang="en-US">
                <a:solidFill>
                  <a:srgbClr val="3366FF"/>
                </a:solidFill>
              </a:rPr>
              <a:t> which are marine organisms typically found in fish</a:t>
            </a:r>
          </a:p>
        </p:txBody>
      </p:sp>
      <p:sp>
        <p:nvSpPr>
          <p:cNvPr id="2" name="Title 1"/>
          <p:cNvSpPr>
            <a:spLocks noGrp="1"/>
          </p:cNvSpPr>
          <p:nvPr>
            <p:ph type="title"/>
          </p:nvPr>
        </p:nvSpPr>
        <p:spPr>
          <a:xfrm>
            <a:off x="533400" y="152400"/>
            <a:ext cx="8229600" cy="1143000"/>
          </a:xfrm>
        </p:spPr>
        <p:txBody>
          <a:bodyPr/>
          <a:lstStyle/>
          <a:p>
            <a:r>
              <a:rPr lang="en-US" dirty="0"/>
              <a:t>K.C. </a:t>
            </a:r>
            <a:r>
              <a:rPr lang="en-US" dirty="0" err="1" smtClean="0"/>
              <a:t>Nicolaou</a:t>
            </a:r>
            <a:r>
              <a:rPr lang="en-US" dirty="0" smtClean="0"/>
              <a:t/>
            </a:r>
            <a:br>
              <a:rPr lang="en-US" dirty="0" smtClean="0"/>
            </a:br>
            <a:r>
              <a:rPr lang="en-US" dirty="0" err="1" smtClean="0"/>
              <a:t>Maitotoxin</a:t>
            </a:r>
            <a:endParaRPr lang="en-US" dirty="0"/>
          </a:p>
        </p:txBody>
      </p:sp>
    </p:spTree>
    <p:extLst>
      <p:ext uri="{BB962C8B-B14F-4D97-AF65-F5344CB8AC3E}">
        <p14:creationId xmlns:p14="http://schemas.microsoft.com/office/powerpoint/2010/main" val="494864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38B22F5296D8408922A058877833B5" ma:contentTypeVersion="" ma:contentTypeDescription="Create a new document." ma:contentTypeScope="" ma:versionID="db820d1053999caf0d761b3c47b2e62f">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0D4608-02CC-4268-82DE-7D0724D89DFB}">
  <ds:schemaRefs>
    <ds:schemaRef ds:uri="http://schemas.microsoft.com/office/infopath/2007/PartnerControls"/>
    <ds:schemaRef ds:uri="http://purl.org/dc/dcmitype/"/>
    <ds:schemaRef ds:uri="http://www.w3.org/XML/1998/namespace"/>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6ABDE5E3-5040-4043-80A9-3D999CED07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70020E5-35D8-4008-8602-0F22193B1B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1256</TotalTime>
  <Words>1536</Words>
  <Application>Microsoft Macintosh PowerPoint</Application>
  <PresentationFormat>On-screen Show (4:3)</PresentationFormat>
  <Paragraphs>148</Paragraphs>
  <Slides>33</Slides>
  <Notes>23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Organic Synthesis</vt:lpstr>
      <vt:lpstr>R.B. Woodward (1917-1979)</vt:lpstr>
      <vt:lpstr>R.B. Woodward (Early Career)</vt:lpstr>
      <vt:lpstr>R.B. Woodward (Later Career)</vt:lpstr>
      <vt:lpstr>R.B. Woodward </vt:lpstr>
      <vt:lpstr>K.C. Nicolaou </vt:lpstr>
      <vt:lpstr>K.C. Nicolaou Taxol</vt:lpstr>
      <vt:lpstr>K.C. Nicolaou Brevotoxin B</vt:lpstr>
      <vt:lpstr>K.C. Nicolaou Maitotoxin</vt:lpstr>
      <vt:lpstr>Writing the Reactions of  an Organic Synthesis</vt:lpstr>
      <vt:lpstr>Example of a Synthetic Step</vt:lpstr>
      <vt:lpstr>Example of a Mechanism</vt:lpstr>
      <vt:lpstr>Example of a an Incorrect Synthetic Step</vt:lpstr>
      <vt:lpstr>Common Simplifications to Synthetic Steps</vt:lpstr>
      <vt:lpstr>Reagents versus Reaction Conditions</vt:lpstr>
      <vt:lpstr>Combining Separate Reactions</vt:lpstr>
      <vt:lpstr>More Information in Scheme</vt:lpstr>
      <vt:lpstr>Cataloging Reactions</vt:lpstr>
      <vt:lpstr>Cataloging Reactions continued…</vt:lpstr>
      <vt:lpstr>Retrosynthetic Analysis:</vt:lpstr>
      <vt:lpstr>The Strategy of Organic Synthesis </vt:lpstr>
      <vt:lpstr>Example of a Retrosynthetic Analysis</vt:lpstr>
      <vt:lpstr>Example of a Retrosynthetic Analysis continued…</vt:lpstr>
      <vt:lpstr>The Complete Synthesis for 1-Methoxypent-2-yne</vt:lpstr>
      <vt:lpstr>Retrosynthetic Analysis Examples </vt:lpstr>
      <vt:lpstr>Percent Yield </vt:lpstr>
      <vt:lpstr>Linear Synthesis</vt:lpstr>
      <vt:lpstr>Linear Synthesis continued…</vt:lpstr>
      <vt:lpstr>Overall Yield and Number of Steps</vt:lpstr>
      <vt:lpstr>Convergent Synthesis</vt:lpstr>
      <vt:lpstr>Linear versus Convergent Synthesis</vt:lpstr>
      <vt:lpstr>Best Choice:  Convergent</vt:lpstr>
      <vt:lpstr>Problems</vt:lpstr>
    </vt:vector>
  </TitlesOfParts>
  <Company>Western Kentucky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Lecture PowerPoint</dc:title>
  <dc:creator>Chad Snyder</dc:creator>
  <cp:lastModifiedBy>Loyd Bastin</cp:lastModifiedBy>
  <cp:revision>100</cp:revision>
  <dcterms:created xsi:type="dcterms:W3CDTF">2014-03-11T14:26:52Z</dcterms:created>
  <dcterms:modified xsi:type="dcterms:W3CDTF">2015-02-04T01:00:18Z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0x0101009C38B22F5296D8408922A058877833B5</vt:lpwstr>
  </property>
</Properties>
</file>